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99" r:id="rId3"/>
    <p:sldId id="284" r:id="rId4"/>
    <p:sldId id="285" r:id="rId5"/>
    <p:sldId id="286" r:id="rId6"/>
    <p:sldId id="287" r:id="rId7"/>
    <p:sldId id="288" r:id="rId8"/>
    <p:sldId id="292" r:id="rId9"/>
    <p:sldId id="289" r:id="rId10"/>
    <p:sldId id="290" r:id="rId11"/>
    <p:sldId id="291" r:id="rId12"/>
    <p:sldId id="293" r:id="rId13"/>
    <p:sldId id="294" r:id="rId14"/>
    <p:sldId id="295" r:id="rId15"/>
    <p:sldId id="297" r:id="rId16"/>
    <p:sldId id="296" r:id="rId17"/>
    <p:sldId id="298" r:id="rId18"/>
  </p:sldIdLst>
  <p:sldSz cx="9144000" cy="5143500" type="screen16x9"/>
  <p:notesSz cx="6858000" cy="9144000"/>
  <p:embeddedFontLst>
    <p:embeddedFont>
      <p:font typeface="Frank Ruhl Libre" pitchFamily="2" charset="-79"/>
      <p:regular r:id="rId20"/>
      <p:bold r:id="rId21"/>
    </p:embeddedFont>
    <p:embeddedFont>
      <p:font typeface="Frank Ruhl Libre Light" pitchFamily="2" charset="-79"/>
      <p:regular r:id="rId22"/>
      <p:bold r:id="rId23"/>
    </p:embeddedFont>
    <p:embeddedFont>
      <p:font typeface="IBM Plex Sans Condensed" panose="020B0506050203000203" pitchFamily="34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30E075-86DC-4845-BD71-06C74A640AEB}">
  <a:tblStyle styleId="{2B30E075-86DC-4845-BD71-06C74A640A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943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13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89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52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242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13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48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02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75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13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8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83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9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0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/3">
  <p:cSld name="TITLE_AND_BOD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35994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1998099" y="604500"/>
            <a:ext cx="3702985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ja-JP" altLang="en-US"/>
              <a:t>成為神的兒女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1800" b="0"/>
              <a:t>加拉太書</a:t>
            </a:r>
            <a:r>
              <a:rPr lang="en-US" altLang="zh-CN" sz="1800" b="0" dirty="0"/>
              <a:t>3:1-14</a:t>
            </a:r>
            <a:br>
              <a:rPr lang="en-US" altLang="zh-CN" sz="1800" b="0" dirty="0"/>
            </a:br>
            <a:br>
              <a:rPr lang="en-US" altLang="zh-CN" sz="1800" b="0" dirty="0"/>
            </a:br>
            <a:r>
              <a:rPr lang="ja-JP" altLang="en-US" sz="1400" b="0"/>
              <a:t>教案設計： 金甌 </a:t>
            </a:r>
            <a:br>
              <a:rPr lang="ja-JP" altLang="en-US" sz="1400" b="0"/>
            </a:br>
            <a:r>
              <a:rPr lang="ja-JP" altLang="en-US" sz="1400" b="0"/>
              <a:t>編輯：蘇姐 劉姐</a:t>
            </a:r>
            <a:br>
              <a:rPr lang="ja-JP" altLang="en-US" sz="1400" b="0"/>
            </a:br>
            <a:r>
              <a:rPr lang="ja-JP" altLang="en-US" sz="1400" b="0"/>
              <a:t>日期：</a:t>
            </a:r>
            <a:r>
              <a:rPr lang="en-US" altLang="ja-JP" sz="1400" b="0"/>
              <a:t>1/13/2020</a:t>
            </a:r>
            <a:endParaRPr sz="1800" b="0" dirty="0"/>
          </a:p>
        </p:txBody>
      </p:sp>
      <p:pic>
        <p:nvPicPr>
          <p:cNvPr id="19" name="Google Shape;156;p21">
            <a:extLst>
              <a:ext uri="{FF2B5EF4-FFF2-40B4-BE49-F238E27FC236}">
                <a16:creationId xmlns:a16="http://schemas.microsoft.com/office/drawing/2014/main" id="{F5FB214D-1B21-3E4B-9DD5-B1061245346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01267" y="2455573"/>
            <a:ext cx="1051123" cy="1125187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深入思考</a:t>
            </a:r>
            <a:br>
              <a:rPr lang="en-US" altLang="ja-JP" dirty="0"/>
            </a:br>
            <a:r>
              <a:rPr lang="ja-JP" altLang="en-US"/>
              <a:t>加</a:t>
            </a:r>
            <a:r>
              <a:rPr lang="en-US" altLang="zh-CN" dirty="0"/>
              <a:t>3:1-14</a:t>
            </a:r>
            <a:br>
              <a:rPr lang="en-US" altLang="zh-CN" dirty="0"/>
            </a:br>
            <a:br>
              <a:rPr lang="en-US" altLang="ja-JP" dirty="0"/>
            </a:br>
            <a:r>
              <a:rPr lang="ja-JP" altLang="en-US"/>
              <a:t>因信稱義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012383" y="845606"/>
            <a:ext cx="3416922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當時的加拉太人是通過什麼成為上帝的子民？我們呢</a:t>
            </a:r>
            <a:r>
              <a:rPr lang="zh-CN" altLang="en-US" sz="1800" dirty="0"/>
              <a:t>？</a:t>
            </a:r>
            <a:endParaRPr lang="en-US" altLang="ja-JP" sz="1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怎樣才叫做「相信福音」？這福音是什麼？「信」又有怎樣的內涵？</a:t>
            </a:r>
            <a:endParaRPr lang="en-US" altLang="ja-JP" sz="1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你如何看待舊約的律法？你又如何看待現在基督徒應有的行為要求呢？</a:t>
            </a:r>
            <a:endParaRPr lang="en-US" altLang="ja-JP" sz="1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聖靈怎樣在信仰的道路上帶領我們？</a:t>
            </a:r>
            <a:endParaRPr sz="1800" dirty="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6090428" y="2708079"/>
            <a:ext cx="2780401" cy="2252086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63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"/>
              <a:t>各組</a:t>
            </a:r>
            <a:r>
              <a:rPr lang="ja-JP" altLang="en-US"/>
              <a:t>討論</a:t>
            </a:r>
            <a:br>
              <a:rPr lang="en-US" altLang="ja-JP" dirty="0"/>
            </a:br>
            <a:r>
              <a:rPr lang="ja-JP" altLang="en-US"/>
              <a:t>並報告結果</a:t>
            </a:r>
            <a:br>
              <a:rPr lang="en-US" altLang="ja-JP" dirty="0"/>
            </a:br>
            <a:r>
              <a:rPr lang="zh-CN" altLang="en-US" dirty="0"/>
              <a:t>（</a:t>
            </a:r>
            <a:r>
              <a:rPr lang="ja-JP" altLang="en-US"/>
              <a:t>每組負責</a:t>
            </a:r>
            <a:r>
              <a:rPr lang="en-US" altLang="zh-CN" dirty="0"/>
              <a:t>1~2</a:t>
            </a:r>
            <a:r>
              <a:rPr lang="ja-JP" altLang="en-US"/>
              <a:t>題</a:t>
            </a:r>
            <a:r>
              <a:rPr lang="zh-CN" altLang="en-US" dirty="0"/>
              <a:t>）</a:t>
            </a:r>
            <a:endParaRPr dirty="0"/>
          </a:p>
        </p:txBody>
      </p:sp>
      <p:graphicFrame>
        <p:nvGraphicFramePr>
          <p:cNvPr id="194" name="Google Shape;194;p24"/>
          <p:cNvGraphicFramePr/>
          <p:nvPr>
            <p:extLst>
              <p:ext uri="{D42A27DB-BD31-4B8C-83A1-F6EECF244321}">
                <p14:modId xmlns:p14="http://schemas.microsoft.com/office/powerpoint/2010/main" val="3862224767"/>
              </p:ext>
            </p:extLst>
          </p:nvPr>
        </p:nvGraphicFramePr>
        <p:xfrm>
          <a:off x="1949361" y="1025981"/>
          <a:ext cx="5570000" cy="3091500"/>
        </p:xfrm>
        <a:graphic>
          <a:graphicData uri="http://schemas.openxmlformats.org/drawingml/2006/table">
            <a:tbl>
              <a:tblPr>
                <a:noFill/>
                <a:tableStyleId>{2B30E075-86DC-4845-BD71-06C74A640AEB}</a:tableStyleId>
              </a:tblPr>
              <a:tblGrid>
                <a:gridCol w="111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00">
                  <a:extLst>
                    <a:ext uri="{9D8B030D-6E8A-4147-A177-3AD203B41FA5}">
                      <a16:colId xmlns:a16="http://schemas.microsoft.com/office/drawing/2014/main" val="1525446242"/>
                    </a:ext>
                  </a:extLst>
                </a:gridCol>
                <a:gridCol w="111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如何成為</a:t>
                      </a:r>
                      <a:endParaRPr lang="en-US" altLang="ja-JP"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神的兒女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「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福音</a:t>
                      </a:r>
                      <a:r>
                        <a:rPr lang="zh-CN" altLang="en-US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」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與</a:t>
                      </a:r>
                      <a:endParaRPr lang="en-US" altLang="ja-JP"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「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信心</a:t>
                      </a:r>
                      <a:r>
                        <a:rPr lang="zh-CN" altLang="en-US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」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如何看待律法與行為</a:t>
                      </a:r>
                      <a:endParaRPr lang="en-US" altLang="zh-CN"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聖靈的帶領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一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二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組三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33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經文重點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ja-JP" altLang="en-US"/>
              <a:t>釋經難點</a:t>
            </a: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066237" y="2747224"/>
            <a:ext cx="5462238" cy="495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ja-JP" altLang="en-US" sz="1400"/>
              <a:t>保羅先說「凡以行律法為本的，都是被咒詛的」，但他藉著卻引用申命記二十七章</a:t>
            </a:r>
            <a:r>
              <a:rPr lang="en-US" altLang="ja-JP" sz="1400" dirty="0"/>
              <a:t>26</a:t>
            </a:r>
            <a:r>
              <a:rPr lang="ja-JP" altLang="en-US" sz="1400"/>
              <a:t>節來進行解釋，而申命記經文的意思卻是「凡不遵行律法的人必受咒詛」，兩者似乎有所矛盾，這該如何理解呢？</a:t>
            </a:r>
            <a:endParaRPr sz="1400" dirty="0">
              <a:solidFill>
                <a:srgbClr val="6B6E81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53425" y="-462988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" name="Google Shape;83;p13">
            <a:extLst>
              <a:ext uri="{FF2B5EF4-FFF2-40B4-BE49-F238E27FC236}">
                <a16:creationId xmlns:a16="http://schemas.microsoft.com/office/drawing/2014/main" id="{E79EB121-94E1-B642-95C9-86800D8BC7F7}"/>
              </a:ext>
            </a:extLst>
          </p:cNvPr>
          <p:cNvSpPr txBox="1">
            <a:spLocks/>
          </p:cNvSpPr>
          <p:nvPr/>
        </p:nvSpPr>
        <p:spPr>
          <a:xfrm>
            <a:off x="2066237" y="951171"/>
            <a:ext cx="5462238" cy="12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◎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◎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●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○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●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○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429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如何讓被迷惑的信徒回歸到真理的道路上來？</a:t>
            </a:r>
            <a:endParaRPr lang="en-US" altLang="ja-JP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亞伯拉罕「因信稱義」的例證</a:t>
            </a:r>
            <a:endParaRPr lang="en-US" altLang="ja-JP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舊約經文來支持「因信稱義」的觀點</a:t>
            </a:r>
            <a:endParaRPr lang="ja-JP" altLang="en-US" dirty="0"/>
          </a:p>
        </p:txBody>
      </p:sp>
      <p:pic>
        <p:nvPicPr>
          <p:cNvPr id="12" name="Google Shape;156;p21">
            <a:extLst>
              <a:ext uri="{FF2B5EF4-FFF2-40B4-BE49-F238E27FC236}">
                <a16:creationId xmlns:a16="http://schemas.microsoft.com/office/drawing/2014/main" id="{B951B19B-1CB8-BC4D-81A4-F576302C294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088565" y="365662"/>
            <a:ext cx="2088477" cy="2030614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grpSp>
        <p:nvGrpSpPr>
          <p:cNvPr id="7" name="Google Shape;403;p37">
            <a:extLst>
              <a:ext uri="{FF2B5EF4-FFF2-40B4-BE49-F238E27FC236}">
                <a16:creationId xmlns:a16="http://schemas.microsoft.com/office/drawing/2014/main" id="{13F809F7-742A-6643-9890-CB27F31B2C84}"/>
              </a:ext>
            </a:extLst>
          </p:cNvPr>
          <p:cNvGrpSpPr/>
          <p:nvPr/>
        </p:nvGrpSpPr>
        <p:grpSpPr>
          <a:xfrm>
            <a:off x="962250" y="3693925"/>
            <a:ext cx="366458" cy="366437"/>
            <a:chOff x="1923675" y="1633650"/>
            <a:chExt cx="436000" cy="435975"/>
          </a:xfrm>
        </p:grpSpPr>
        <p:sp>
          <p:nvSpPr>
            <p:cNvPr id="8" name="Google Shape;404;p37">
              <a:extLst>
                <a:ext uri="{FF2B5EF4-FFF2-40B4-BE49-F238E27FC236}">
                  <a16:creationId xmlns:a16="http://schemas.microsoft.com/office/drawing/2014/main" id="{968DE65E-6F54-FA41-9B11-F2A716D0573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5;p37">
              <a:extLst>
                <a:ext uri="{FF2B5EF4-FFF2-40B4-BE49-F238E27FC236}">
                  <a16:creationId xmlns:a16="http://schemas.microsoft.com/office/drawing/2014/main" id="{153B7855-7811-734B-833B-EBB92C80E5F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6;p37">
              <a:extLst>
                <a:ext uri="{FF2B5EF4-FFF2-40B4-BE49-F238E27FC236}">
                  <a16:creationId xmlns:a16="http://schemas.microsoft.com/office/drawing/2014/main" id="{F94D8A41-87E4-334D-8BFB-56A1235CB42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7;p37">
              <a:extLst>
                <a:ext uri="{FF2B5EF4-FFF2-40B4-BE49-F238E27FC236}">
                  <a16:creationId xmlns:a16="http://schemas.microsoft.com/office/drawing/2014/main" id="{89D42693-3C2E-1B47-AE0F-BB715F63DFE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;p37">
              <a:extLst>
                <a:ext uri="{FF2B5EF4-FFF2-40B4-BE49-F238E27FC236}">
                  <a16:creationId xmlns:a16="http://schemas.microsoft.com/office/drawing/2014/main" id="{4C7CBF9B-EF99-C442-824A-4A00106578B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9;p37">
              <a:extLst>
                <a:ext uri="{FF2B5EF4-FFF2-40B4-BE49-F238E27FC236}">
                  <a16:creationId xmlns:a16="http://schemas.microsoft.com/office/drawing/2014/main" id="{ECD2F30B-93BC-B449-B3AE-63A690C0D0CE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67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ja-JP" altLang="en-US"/>
              <a:t>反思與分享</a:t>
            </a:r>
            <a:br>
              <a:rPr lang="en-US" altLang="ja-JP" dirty="0"/>
            </a:br>
            <a:r>
              <a:rPr lang="ja-JP" altLang="en-US"/>
              <a:t>加</a:t>
            </a:r>
            <a:r>
              <a:rPr lang="en-US" altLang="zh-CN" dirty="0"/>
              <a:t>3:1-14</a:t>
            </a:r>
            <a:br>
              <a:rPr lang="en-US" altLang="zh-CN" dirty="0"/>
            </a:br>
            <a:br>
              <a:rPr lang="en-US" altLang="ja-JP" dirty="0"/>
            </a:br>
            <a:r>
              <a:rPr lang="ja-JP" altLang="en-US"/>
              <a:t>堅定信仰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012383" y="845606"/>
            <a:ext cx="3416922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你有過懷疑的時候嗎？有過不理解的地方嗎？若有，是什麼最容易讓你產生懷疑呢？</a:t>
            </a:r>
            <a:endParaRPr lang="en-US" altLang="ja-JP" sz="1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如今你對上帝的信心是處在怎樣一個光景？你對現況滿意嗎？</a:t>
            </a:r>
            <a:endParaRPr lang="en-US" altLang="ja-JP" sz="1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sz="1800"/>
              <a:t>你覺得律法主義、或者這個世界所崇尚的價值觀與成功學，它們的吸引力在哪裡？要怎樣才可以抵擋世界的影響力</a:t>
            </a:r>
            <a:r>
              <a:rPr lang="zh-CN" altLang="en-US" sz="1800" dirty="0"/>
              <a:t>？</a:t>
            </a:r>
            <a:endParaRPr sz="1800" dirty="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5808488" y="1115499"/>
            <a:ext cx="2780401" cy="2252086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08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 idx="4294967295"/>
          </p:nvPr>
        </p:nvSpPr>
        <p:spPr>
          <a:xfrm>
            <a:off x="3802275" y="1888150"/>
            <a:ext cx="47307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" sz="2400">
                <a:solidFill>
                  <a:srgbClr val="FDF6DA"/>
                </a:solidFill>
              </a:rPr>
              <a:t>分享</a:t>
            </a:r>
            <a:r>
              <a:rPr lang="ja-JP" altLang="en-US" sz="2400">
                <a:solidFill>
                  <a:srgbClr val="FDF6DA"/>
                </a:solidFill>
              </a:rPr>
              <a:t>與勉勵</a:t>
            </a:r>
            <a:endParaRPr sz="2400" dirty="0">
              <a:solidFill>
                <a:srgbClr val="FDF6DA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294967295"/>
          </p:nvPr>
        </p:nvSpPr>
        <p:spPr>
          <a:xfrm>
            <a:off x="3802275" y="2325774"/>
            <a:ext cx="4730700" cy="13318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默想前面的問題</a:t>
            </a:r>
            <a:r>
              <a:rPr lang="zh-CN" altLang="en-US" sz="1800" dirty="0">
                <a:solidFill>
                  <a:schemeClr val="lt1"/>
                </a:solidFill>
              </a:rPr>
              <a:t>，</a:t>
            </a:r>
            <a:r>
              <a:rPr lang="ja-JP" altLang="en-US" sz="1800">
                <a:solidFill>
                  <a:schemeClr val="lt1"/>
                </a:solidFill>
              </a:rPr>
              <a:t>之後和組員分享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小組中每一個人對另一個人說一句鼓勵或關心的話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彼此代禱</a:t>
            </a: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685800" y="1772029"/>
            <a:ext cx="2796600" cy="1599441"/>
          </a:xfrm>
          <a:prstGeom prst="octagon">
            <a:avLst>
              <a:gd name="adj" fmla="val 29289"/>
            </a:avLst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28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/>
          <a:srcRect/>
          <a:stretch/>
        </p:blipFill>
        <p:spPr>
          <a:xfrm>
            <a:off x="1620496" y="605475"/>
            <a:ext cx="5903007" cy="3925500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520225" y="876849"/>
            <a:ext cx="7933200" cy="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/>
              <a:t>回應詩歌</a:t>
            </a:r>
            <a:br>
              <a:rPr lang="en-US" altLang="ja-JP" sz="2400" dirty="0"/>
            </a:br>
            <a:r>
              <a:rPr lang="ja-JP" altLang="en-US" sz="3200"/>
              <a:t>靠近主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20842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 idx="4294967295"/>
          </p:nvPr>
        </p:nvSpPr>
        <p:spPr>
          <a:xfrm>
            <a:off x="3744929" y="988618"/>
            <a:ext cx="47307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>
                <a:solidFill>
                  <a:srgbClr val="FDF6DA"/>
                </a:solidFill>
              </a:rPr>
              <a:t>活動反思</a:t>
            </a:r>
            <a:r>
              <a:rPr lang="zh-CN" altLang="en-US" sz="2400" dirty="0">
                <a:solidFill>
                  <a:srgbClr val="FDF6DA"/>
                </a:solidFill>
              </a:rPr>
              <a:t>：</a:t>
            </a:r>
            <a:r>
              <a:rPr lang="ja-JP" altLang="en-US" sz="2400">
                <a:solidFill>
                  <a:srgbClr val="FDF6DA"/>
                </a:solidFill>
              </a:rPr>
              <a:t>基督徒生命的真正形狀</a:t>
            </a:r>
            <a:endParaRPr sz="2400" dirty="0">
              <a:solidFill>
                <a:srgbClr val="FDF6DA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294967295"/>
          </p:nvPr>
        </p:nvSpPr>
        <p:spPr>
          <a:xfrm>
            <a:off x="3744929" y="1426243"/>
            <a:ext cx="4730700" cy="21564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lt1"/>
                </a:solidFill>
              </a:rPr>
              <a:t>「</a:t>
            </a:r>
            <a:r>
              <a:rPr lang="ja-JP" altLang="en-US" sz="1800">
                <a:solidFill>
                  <a:schemeClr val="lt1"/>
                </a:solidFill>
              </a:rPr>
              <a:t>十字架</a:t>
            </a:r>
            <a:r>
              <a:rPr lang="zh-CN" altLang="en-US" sz="1800" dirty="0">
                <a:solidFill>
                  <a:schemeClr val="lt1"/>
                </a:solidFill>
              </a:rPr>
              <a:t>」</a:t>
            </a:r>
            <a:r>
              <a:rPr lang="ja-JP" altLang="en-US" sz="1800">
                <a:solidFill>
                  <a:schemeClr val="lt1"/>
                </a:solidFill>
              </a:rPr>
              <a:t>才是基督徒生命的根基和目標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請將之前寫了字的拼圖碎片按著合適的擺放位置，黏貼到發放的木製十字架上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觀察完成後的作品</a:t>
            </a:r>
            <a:r>
              <a:rPr lang="zh-CN" altLang="en-US" sz="1800" dirty="0">
                <a:solidFill>
                  <a:schemeClr val="lt1"/>
                </a:solidFill>
              </a:rPr>
              <a:t>，</a:t>
            </a:r>
            <a:r>
              <a:rPr lang="ja-JP" altLang="en-US" sz="1800">
                <a:solidFill>
                  <a:schemeClr val="lt1"/>
                </a:solidFill>
              </a:rPr>
              <a:t>組員間分享感受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800">
                <a:solidFill>
                  <a:schemeClr val="lt1"/>
                </a:solidFill>
              </a:rPr>
              <a:t>將最後的作品帶回家，常作提醒與反思。也可以送給一個重要的人，告訴他</a:t>
            </a:r>
            <a:r>
              <a:rPr lang="en-US" altLang="ja-JP" sz="1800" dirty="0">
                <a:solidFill>
                  <a:schemeClr val="lt1"/>
                </a:solidFill>
              </a:rPr>
              <a:t>/</a:t>
            </a:r>
            <a:r>
              <a:rPr lang="ja-JP" altLang="en-US" sz="1800">
                <a:solidFill>
                  <a:schemeClr val="lt1"/>
                </a:solidFill>
              </a:rPr>
              <a:t>她這個十字架所傳遞的信息</a:t>
            </a:r>
            <a:endParaRPr lang="en-US" altLang="ja-JP" sz="1800" dirty="0"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217017" y="3658134"/>
            <a:ext cx="1069090" cy="1017944"/>
          </a:xfrm>
          <a:prstGeom prst="octagon">
            <a:avLst>
              <a:gd name="adj" fmla="val 29289"/>
            </a:avLst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" name="Google Shape;92;p14">
            <a:extLst>
              <a:ext uri="{FF2B5EF4-FFF2-40B4-BE49-F238E27FC236}">
                <a16:creationId xmlns:a16="http://schemas.microsoft.com/office/drawing/2014/main" id="{BC79BE15-A37F-6A4B-856C-ED9394B949B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839919" y="1183468"/>
            <a:ext cx="1279376" cy="1832518"/>
          </a:xfrm>
          <a:prstGeom prst="octagon">
            <a:avLst>
              <a:gd name="adj" fmla="val 29289"/>
            </a:avLst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3" name="Bent Arrow 2">
            <a:extLst>
              <a:ext uri="{FF2B5EF4-FFF2-40B4-BE49-F238E27FC236}">
                <a16:creationId xmlns:a16="http://schemas.microsoft.com/office/drawing/2014/main" id="{BAA83537-4AE5-8E4E-B911-8391C4773379}"/>
              </a:ext>
            </a:extLst>
          </p:cNvPr>
          <p:cNvSpPr/>
          <p:nvPr/>
        </p:nvSpPr>
        <p:spPr>
          <a:xfrm>
            <a:off x="799982" y="2504452"/>
            <a:ext cx="587299" cy="683600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099073" y="1566227"/>
            <a:ext cx="4699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>
                <a:solidFill>
                  <a:srgbClr val="FDF6DA"/>
                </a:solidFill>
              </a:rPr>
              <a:t>結束禱告</a:t>
            </a:r>
            <a:endParaRPr sz="6000" dirty="0">
              <a:solidFill>
                <a:srgbClr val="FDF6DA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28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2662919" y="950216"/>
            <a:ext cx="4480897" cy="3407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/>
              <a:t>認識因信稱義的真理</a:t>
            </a:r>
            <a:endParaRPr lang="en-US" altLang="ja-JP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/>
              <a:t>體會聖靈一路的帶領</a:t>
            </a:r>
            <a:endParaRPr lang="en-US" altLang="ja-JP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/>
              <a:t>定意單單委身於福音</a:t>
            </a:r>
            <a:endParaRPr lang="en-US" altLang="ja-JP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/>
              <a:t>糾正錯誤的稱義觀念</a:t>
            </a:r>
            <a:endParaRPr lang="en-US" altLang="ja-JP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/>
              <a:t>活出十架為本的生命</a:t>
            </a:r>
            <a:endParaRPr sz="2800" dirty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88832" y="939896"/>
            <a:ext cx="2080260" cy="3500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本課目標</a:t>
            </a:r>
            <a:endParaRPr sz="3200"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" name="Google Shape;428;p37">
            <a:extLst>
              <a:ext uri="{FF2B5EF4-FFF2-40B4-BE49-F238E27FC236}">
                <a16:creationId xmlns:a16="http://schemas.microsoft.com/office/drawing/2014/main" id="{AA7838DC-770F-6F4E-9A48-44D6E600A6F5}"/>
              </a:ext>
            </a:extLst>
          </p:cNvPr>
          <p:cNvGrpSpPr/>
          <p:nvPr/>
        </p:nvGrpSpPr>
        <p:grpSpPr>
          <a:xfrm>
            <a:off x="327660" y="3154680"/>
            <a:ext cx="1318260" cy="1219199"/>
            <a:chOff x="5961125" y="1623900"/>
            <a:chExt cx="427450" cy="448175"/>
          </a:xfrm>
        </p:grpSpPr>
        <p:sp>
          <p:nvSpPr>
            <p:cNvPr id="17" name="Google Shape;429;p37">
              <a:extLst>
                <a:ext uri="{FF2B5EF4-FFF2-40B4-BE49-F238E27FC236}">
                  <a16:creationId xmlns:a16="http://schemas.microsoft.com/office/drawing/2014/main" id="{0A68468C-F719-BF4A-966B-5FAD2E44F3D2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0;p37">
              <a:extLst>
                <a:ext uri="{FF2B5EF4-FFF2-40B4-BE49-F238E27FC236}">
                  <a16:creationId xmlns:a16="http://schemas.microsoft.com/office/drawing/2014/main" id="{6C60C210-DAA8-3043-85B9-54EF37A066B9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1;p37">
              <a:extLst>
                <a:ext uri="{FF2B5EF4-FFF2-40B4-BE49-F238E27FC236}">
                  <a16:creationId xmlns:a16="http://schemas.microsoft.com/office/drawing/2014/main" id="{0A149B71-DCC0-444A-B724-AA64DBE42103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2;p37">
              <a:extLst>
                <a:ext uri="{FF2B5EF4-FFF2-40B4-BE49-F238E27FC236}">
                  <a16:creationId xmlns:a16="http://schemas.microsoft.com/office/drawing/2014/main" id="{084A2517-D073-2044-93B4-8C8A5363C5AD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3;p37">
              <a:extLst>
                <a:ext uri="{FF2B5EF4-FFF2-40B4-BE49-F238E27FC236}">
                  <a16:creationId xmlns:a16="http://schemas.microsoft.com/office/drawing/2014/main" id="{D56EF4B9-9470-1249-9393-6882CB1BF6FF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4;p37">
              <a:extLst>
                <a:ext uri="{FF2B5EF4-FFF2-40B4-BE49-F238E27FC236}">
                  <a16:creationId xmlns:a16="http://schemas.microsoft.com/office/drawing/2014/main" id="{0E027029-FECC-CF4F-BAD0-761340BF41F9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5;p37">
              <a:extLst>
                <a:ext uri="{FF2B5EF4-FFF2-40B4-BE49-F238E27FC236}">
                  <a16:creationId xmlns:a16="http://schemas.microsoft.com/office/drawing/2014/main" id="{1C5C9462-7623-9E43-947E-A746F33BA338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03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 idx="4294967295"/>
          </p:nvPr>
        </p:nvSpPr>
        <p:spPr>
          <a:xfrm>
            <a:off x="3802275" y="1888150"/>
            <a:ext cx="47307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" sz="2400">
                <a:solidFill>
                  <a:srgbClr val="FDF6DA"/>
                </a:solidFill>
              </a:rPr>
              <a:t>引導</a:t>
            </a:r>
            <a:r>
              <a:rPr lang="ja-JP" altLang="en-US" sz="2400">
                <a:solidFill>
                  <a:srgbClr val="FDF6DA"/>
                </a:solidFill>
              </a:rPr>
              <a:t>活動</a:t>
            </a:r>
            <a:r>
              <a:rPr lang="zh-CN" altLang="en-US" sz="2400" dirty="0">
                <a:solidFill>
                  <a:srgbClr val="FDF6DA"/>
                </a:solidFill>
              </a:rPr>
              <a:t>：「</a:t>
            </a:r>
            <a:r>
              <a:rPr lang="ja-JP" altLang="en-US" sz="2400">
                <a:solidFill>
                  <a:srgbClr val="FDF6DA"/>
                </a:solidFill>
              </a:rPr>
              <a:t>圓</a:t>
            </a:r>
            <a:r>
              <a:rPr lang="zh-CN" altLang="en-US" sz="2400" dirty="0">
                <a:solidFill>
                  <a:srgbClr val="FDF6DA"/>
                </a:solidFill>
              </a:rPr>
              <a:t>」</a:t>
            </a:r>
            <a:r>
              <a:rPr lang="ja-JP" altLang="en-US" sz="2400">
                <a:solidFill>
                  <a:srgbClr val="FDF6DA"/>
                </a:solidFill>
              </a:rPr>
              <a:t>滿的基督徒生命</a:t>
            </a:r>
            <a:endParaRPr sz="2400" dirty="0">
              <a:solidFill>
                <a:srgbClr val="FDF6DA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294967295"/>
          </p:nvPr>
        </p:nvSpPr>
        <p:spPr>
          <a:xfrm>
            <a:off x="3802275" y="2325774"/>
            <a:ext cx="4730700" cy="24138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800" dirty="0">
                <a:solidFill>
                  <a:schemeClr val="lt1"/>
                </a:solidFill>
              </a:rPr>
              <a:t>請觀察發給各組的碎片形狀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ja-JP" altLang="en-US" sz="1800" dirty="0">
                <a:solidFill>
                  <a:schemeClr val="lt1"/>
                </a:solidFill>
              </a:rPr>
              <a:t>請思考「一個基督徒該有的行為表現」</a:t>
            </a:r>
            <a:r>
              <a:rPr lang="en-US" altLang="zh-CN" sz="1800" dirty="0">
                <a:solidFill>
                  <a:schemeClr val="lt1"/>
                </a:solidFill>
              </a:rPr>
              <a:t>(</a:t>
            </a:r>
            <a:r>
              <a:rPr lang="ja-JP" altLang="en-US" sz="1800" dirty="0">
                <a:solidFill>
                  <a:schemeClr val="lt1"/>
                </a:solidFill>
              </a:rPr>
              <a:t>如每天讀經</a:t>
            </a:r>
            <a:r>
              <a:rPr lang="zh-CN" altLang="en-US" sz="1800" dirty="0">
                <a:solidFill>
                  <a:schemeClr val="lt1"/>
                </a:solidFill>
              </a:rPr>
              <a:t>、</a:t>
            </a:r>
            <a:r>
              <a:rPr lang="ja-JP" altLang="en-US" sz="1800" dirty="0">
                <a:solidFill>
                  <a:schemeClr val="lt1"/>
                </a:solidFill>
              </a:rPr>
              <a:t>禱告</a:t>
            </a:r>
            <a:r>
              <a:rPr lang="zh-CN" altLang="en-US" sz="1800" dirty="0">
                <a:solidFill>
                  <a:schemeClr val="lt1"/>
                </a:solidFill>
              </a:rPr>
              <a:t>、</a:t>
            </a:r>
            <a:r>
              <a:rPr lang="ja-JP" altLang="en-US" sz="1800" dirty="0">
                <a:solidFill>
                  <a:schemeClr val="lt1"/>
                </a:solidFill>
              </a:rPr>
              <a:t>行善</a:t>
            </a:r>
            <a:r>
              <a:rPr lang="zh-CN" altLang="en-US" sz="1800" dirty="0">
                <a:solidFill>
                  <a:schemeClr val="lt1"/>
                </a:solidFill>
              </a:rPr>
              <a:t>、</a:t>
            </a:r>
            <a:r>
              <a:rPr lang="ja-JP" altLang="en-US" sz="1800" dirty="0">
                <a:solidFill>
                  <a:schemeClr val="lt1"/>
                </a:solidFill>
              </a:rPr>
              <a:t>傳福音等</a:t>
            </a:r>
            <a:r>
              <a:rPr lang="en-US" altLang="zh-CN" sz="1800" dirty="0">
                <a:solidFill>
                  <a:schemeClr val="lt1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ja-JP" altLang="en-US" sz="1800" dirty="0">
                <a:solidFill>
                  <a:schemeClr val="lt1"/>
                </a:solidFill>
              </a:rPr>
              <a:t>請將所想到的行為一個一個地寫到碎片上</a:t>
            </a:r>
            <a:endParaRPr lang="en-US" altLang="ja-JP" sz="1800" dirty="0">
              <a:solidFill>
                <a:schemeClr val="l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ja-JP" altLang="en-US" sz="1800" dirty="0">
                <a:solidFill>
                  <a:schemeClr val="lt1"/>
                </a:solidFill>
              </a:rPr>
              <a:t>請試著將這些碎片拼出</a:t>
            </a:r>
            <a:r>
              <a:rPr lang="zh-CN" altLang="en-US" sz="1800" dirty="0">
                <a:solidFill>
                  <a:schemeClr val="lt1"/>
                </a:solidFill>
              </a:rPr>
              <a:t>「</a:t>
            </a:r>
            <a:r>
              <a:rPr lang="ja-JP" altLang="en-US" sz="1800" dirty="0">
                <a:solidFill>
                  <a:schemeClr val="lt1"/>
                </a:solidFill>
              </a:rPr>
              <a:t>圓</a:t>
            </a:r>
            <a:r>
              <a:rPr lang="zh-CN" altLang="en-US" sz="1800" dirty="0">
                <a:solidFill>
                  <a:schemeClr val="lt1"/>
                </a:solidFill>
              </a:rPr>
              <a:t>」</a:t>
            </a:r>
            <a:r>
              <a:rPr lang="ja-JP" altLang="en-US" sz="1800" dirty="0">
                <a:solidFill>
                  <a:schemeClr val="lt1"/>
                </a:solidFill>
              </a:rPr>
              <a:t>滿的形狀</a:t>
            </a:r>
            <a:endParaRPr lang="en-US" altLang="ja-JP" sz="1800" dirty="0"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685800" y="1222513"/>
            <a:ext cx="2796600" cy="2698473"/>
          </a:xfrm>
          <a:prstGeom prst="octagon">
            <a:avLst>
              <a:gd name="adj" fmla="val 29289"/>
            </a:avLst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3D926C5-08B6-1141-A939-65BC261BC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445" y="2138155"/>
            <a:ext cx="867069" cy="8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30878" y="2186429"/>
            <a:ext cx="4699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>
                <a:solidFill>
                  <a:srgbClr val="FDF6DA"/>
                </a:solidFill>
              </a:rPr>
              <a:t>好像拼不起來</a:t>
            </a:r>
            <a:r>
              <a:rPr lang="zh-CN" altLang="en-US" sz="6000" dirty="0">
                <a:solidFill>
                  <a:srgbClr val="FDF6DA"/>
                </a:solidFill>
              </a:rPr>
              <a:t>？</a:t>
            </a:r>
            <a:endParaRPr sz="6000" dirty="0">
              <a:solidFill>
                <a:srgbClr val="FDF6DA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6E67F60-4ADA-EA40-939A-50DA4050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0" y="596778"/>
            <a:ext cx="1371601" cy="1371601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8522B9F-C538-3C40-8F12-38021DD85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078" y="59677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經文初探</a:t>
            </a:r>
            <a:br>
              <a:rPr lang="en-US" altLang="ja-JP" dirty="0"/>
            </a:br>
            <a:r>
              <a:rPr lang="ja-JP" altLang="en-US"/>
              <a:t>加</a:t>
            </a:r>
            <a:r>
              <a:rPr lang="en-US" altLang="zh-CN" dirty="0"/>
              <a:t>3:1-14</a:t>
            </a:r>
            <a:br>
              <a:rPr lang="en-US" altLang="zh-CN" dirty="0"/>
            </a:br>
            <a:br>
              <a:rPr lang="en-US" altLang="ja-JP" dirty="0"/>
            </a:br>
            <a:r>
              <a:rPr lang="ja-JP" altLang="en-US"/>
              <a:t>回答觀察問題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045203" y="1030023"/>
            <a:ext cx="3416922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保羅用什麼詞來形容加拉太教會的收信者？為什麼這樣形容？</a:t>
            </a:r>
            <a:endParaRPr lang="en-US" altLang="ja-JP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請找出反復多次出現的詞</a:t>
            </a:r>
            <a:r>
              <a:rPr lang="zh-CN" altLang="en-US" dirty="0"/>
              <a:t>。</a:t>
            </a:r>
            <a:r>
              <a:rPr lang="ja-JP" altLang="en-US" dirty="0"/>
              <a:t>保羅主要論證什麼呢</a:t>
            </a:r>
            <a:r>
              <a:rPr lang="zh-CN" altLang="en-US" dirty="0"/>
              <a:t>？</a:t>
            </a:r>
            <a:endParaRPr lang="en-US" altLang="zh-CN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請找出保羅在該段中所有引用的舊約經文出處</a:t>
            </a:r>
            <a:r>
              <a:rPr lang="zh-CN" altLang="en-US" dirty="0"/>
              <a:t>。</a:t>
            </a:r>
            <a:r>
              <a:rPr lang="ja-JP" altLang="en-US" dirty="0"/>
              <a:t>保羅如何用舊約經文論證他的觀點</a:t>
            </a:r>
            <a:r>
              <a:rPr lang="zh-CN" altLang="en-US" dirty="0"/>
              <a:t>？</a:t>
            </a:r>
            <a:endParaRPr lang="en-US" altLang="zh-CN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5808488" y="1115499"/>
            <a:ext cx="2780401" cy="2252086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57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291300" y="1123699"/>
            <a:ext cx="159846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" sz="2800" dirty="0"/>
              <a:t>各組</a:t>
            </a:r>
            <a:r>
              <a:rPr lang="ja-JP" altLang="en-US" sz="2800" dirty="0"/>
              <a:t>討論</a:t>
            </a:r>
            <a:br>
              <a:rPr lang="en-US" altLang="ja-JP" sz="2800" dirty="0"/>
            </a:br>
            <a:r>
              <a:rPr lang="ja-JP" altLang="en-US" sz="2800" dirty="0"/>
              <a:t>並</a:t>
            </a:r>
            <a:br>
              <a:rPr lang="en-US" altLang="ja-JP" sz="2800" dirty="0"/>
            </a:br>
            <a:r>
              <a:rPr lang="ja-JP" altLang="en-US" sz="2800" dirty="0"/>
              <a:t>報告結果</a:t>
            </a:r>
            <a:br>
              <a:rPr lang="en-US" altLang="ja-JP" sz="2800" dirty="0"/>
            </a:br>
            <a:r>
              <a:rPr lang="zh-CN" altLang="en-US" sz="2800" dirty="0"/>
              <a:t>（</a:t>
            </a:r>
            <a:r>
              <a:rPr lang="ja-JP" altLang="en-US" sz="2800" dirty="0"/>
              <a:t>每組負責</a:t>
            </a:r>
            <a:r>
              <a:rPr lang="en-US" altLang="zh-CN" sz="2800" dirty="0"/>
              <a:t>1~2</a:t>
            </a:r>
            <a:r>
              <a:rPr lang="ja-JP" altLang="en-US" sz="2800" dirty="0"/>
              <a:t>題</a:t>
            </a:r>
            <a:r>
              <a:rPr lang="zh-CN" altLang="en-US" sz="2800" dirty="0"/>
              <a:t>）</a:t>
            </a:r>
            <a:endParaRPr sz="2800" dirty="0"/>
          </a:p>
        </p:txBody>
      </p:sp>
      <p:graphicFrame>
        <p:nvGraphicFramePr>
          <p:cNvPr id="194" name="Google Shape;194;p24"/>
          <p:cNvGraphicFramePr/>
          <p:nvPr>
            <p:extLst>
              <p:ext uri="{D42A27DB-BD31-4B8C-83A1-F6EECF244321}">
                <p14:modId xmlns:p14="http://schemas.microsoft.com/office/powerpoint/2010/main" val="3707473851"/>
              </p:ext>
            </p:extLst>
          </p:nvPr>
        </p:nvGraphicFramePr>
        <p:xfrm>
          <a:off x="1949361" y="1025979"/>
          <a:ext cx="5570000" cy="3286940"/>
        </p:xfrm>
        <a:graphic>
          <a:graphicData uri="http://schemas.openxmlformats.org/drawingml/2006/table">
            <a:tbl>
              <a:tblPr>
                <a:noFill/>
                <a:tableStyleId>{2B30E075-86DC-4845-BD71-06C74A640AEB}</a:tableStyleId>
              </a:tblPr>
              <a:tblGrid>
                <a:gridCol w="13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7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用詞</a:t>
                      </a:r>
                      <a:r>
                        <a:rPr lang="en-US" altLang="zh-CN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/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含義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反復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出現的詞</a:t>
                      </a:r>
                      <a:r>
                        <a:rPr lang="en-US" altLang="zh-CN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論證重點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舊約經文</a:t>
                      </a:r>
                      <a:r>
                        <a:rPr lang="en-US" altLang="zh-CN" dirty="0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引用目的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7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一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7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</a:t>
                      </a:r>
                      <a:r>
                        <a:rPr lang="ja-JP" altLang="en-US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二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73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組三</a:t>
                      </a:r>
                      <a:endParaRPr dirty="0"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C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54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經文背景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ja-JP" altLang="en"/>
              <a:t>經文</a:t>
            </a:r>
            <a:r>
              <a:rPr lang="ja-JP" altLang="en-US"/>
              <a:t>中心</a:t>
            </a: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066237" y="2747224"/>
            <a:ext cx="5462238" cy="495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ja-JP" altLang="en-US" sz="1400"/>
              <a:t>成為上帝的兒女是僅僅因著對基督的信，而沒有其他外加條件，信徒的經歷和聖經的記載都證明了這一點。</a:t>
            </a:r>
            <a:endParaRPr sz="1400" dirty="0">
              <a:solidFill>
                <a:srgbClr val="6B6E81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53425" y="-247398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83;p13">
            <a:extLst>
              <a:ext uri="{FF2B5EF4-FFF2-40B4-BE49-F238E27FC236}">
                <a16:creationId xmlns:a16="http://schemas.microsoft.com/office/drawing/2014/main" id="{E79EB121-94E1-B642-95C9-86800D8BC7F7}"/>
              </a:ext>
            </a:extLst>
          </p:cNvPr>
          <p:cNvSpPr txBox="1">
            <a:spLocks/>
          </p:cNvSpPr>
          <p:nvPr/>
        </p:nvSpPr>
        <p:spPr>
          <a:xfrm>
            <a:off x="2066237" y="951171"/>
            <a:ext cx="5462238" cy="12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◎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◎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●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○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●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429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800"/>
              <a:buFont typeface="Frank Ruhl Libre Light"/>
              <a:buChar char="○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42900" algn="l" rtl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1800"/>
              <a:buFont typeface="Frank Ruhl Libre Light"/>
              <a:buChar char="■"/>
              <a:defRPr sz="1800" b="0" i="0" u="none" strike="noStrike" cap="none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保羅寫加拉太書的原因</a:t>
            </a:r>
            <a:r>
              <a:rPr lang="zh-CN" altLang="en-US" sz="1400" dirty="0"/>
              <a:t>：</a:t>
            </a:r>
            <a:r>
              <a:rPr lang="ja-JP" altLang="en-US" sz="1400"/>
              <a:t>加拉太人受到迷惑而偏離保羅所傳的福音</a:t>
            </a:r>
            <a:endParaRPr lang="en-US" altLang="ja-JP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加拉太教會的問題</a:t>
            </a:r>
            <a:r>
              <a:rPr lang="zh-CN" altLang="en-US" sz="1400" dirty="0"/>
              <a:t>：</a:t>
            </a:r>
            <a:r>
              <a:rPr lang="ja-JP" altLang="en-US" sz="1400"/>
              <a:t>並不是捨棄福音，但卻隨從了「別的福音」</a:t>
            </a:r>
            <a:endParaRPr lang="en-US" altLang="ja-JP" sz="1400" dirty="0"/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ja-JP" altLang="en-US" sz="1400"/>
              <a:t>加拉太書的神學重點</a:t>
            </a:r>
            <a:r>
              <a:rPr lang="zh-CN" altLang="en-US" sz="1400" dirty="0"/>
              <a:t>：</a:t>
            </a:r>
            <a:r>
              <a:rPr lang="ja-JP" altLang="en-US" sz="1400"/>
              <a:t>更在於論證「外邦人如何成為上帝的兒女」，而不是一般意義上的「人如何得救」</a:t>
            </a:r>
            <a:endParaRPr lang="en-US" altLang="ja-JP" sz="1400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ja-JP" altLang="en-US" dirty="0"/>
          </a:p>
        </p:txBody>
      </p:sp>
      <p:pic>
        <p:nvPicPr>
          <p:cNvPr id="12" name="Google Shape;156;p21">
            <a:extLst>
              <a:ext uri="{FF2B5EF4-FFF2-40B4-BE49-F238E27FC236}">
                <a16:creationId xmlns:a16="http://schemas.microsoft.com/office/drawing/2014/main" id="{B951B19B-1CB8-BC4D-81A4-F576302C294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040417" y="3433162"/>
            <a:ext cx="2700606" cy="1577742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grpSp>
        <p:nvGrpSpPr>
          <p:cNvPr id="13" name="Google Shape;428;p37">
            <a:extLst>
              <a:ext uri="{FF2B5EF4-FFF2-40B4-BE49-F238E27FC236}">
                <a16:creationId xmlns:a16="http://schemas.microsoft.com/office/drawing/2014/main" id="{E67AC4F3-1120-9745-9391-75BE5A86043B}"/>
              </a:ext>
            </a:extLst>
          </p:cNvPr>
          <p:cNvGrpSpPr/>
          <p:nvPr/>
        </p:nvGrpSpPr>
        <p:grpSpPr>
          <a:xfrm>
            <a:off x="962250" y="3740809"/>
            <a:ext cx="359272" cy="376691"/>
            <a:chOff x="5961125" y="1623900"/>
            <a:chExt cx="427450" cy="448175"/>
          </a:xfrm>
        </p:grpSpPr>
        <p:sp>
          <p:nvSpPr>
            <p:cNvPr id="14" name="Google Shape;429;p37">
              <a:extLst>
                <a:ext uri="{FF2B5EF4-FFF2-40B4-BE49-F238E27FC236}">
                  <a16:creationId xmlns:a16="http://schemas.microsoft.com/office/drawing/2014/main" id="{DF8C4F86-E751-8344-827C-A7D00F6F62B5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0;p37">
              <a:extLst>
                <a:ext uri="{FF2B5EF4-FFF2-40B4-BE49-F238E27FC236}">
                  <a16:creationId xmlns:a16="http://schemas.microsoft.com/office/drawing/2014/main" id="{5238F7CA-D3A9-084D-BB14-2D97C3D75CA5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1;p37">
              <a:extLst>
                <a:ext uri="{FF2B5EF4-FFF2-40B4-BE49-F238E27FC236}">
                  <a16:creationId xmlns:a16="http://schemas.microsoft.com/office/drawing/2014/main" id="{88559269-D220-0345-8CE3-A5047747214F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2;p37">
              <a:extLst>
                <a:ext uri="{FF2B5EF4-FFF2-40B4-BE49-F238E27FC236}">
                  <a16:creationId xmlns:a16="http://schemas.microsoft.com/office/drawing/2014/main" id="{B5B74B7C-2B4A-8348-95FA-E1E7A16DBE4C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3;p37">
              <a:extLst>
                <a:ext uri="{FF2B5EF4-FFF2-40B4-BE49-F238E27FC236}">
                  <a16:creationId xmlns:a16="http://schemas.microsoft.com/office/drawing/2014/main" id="{AE775116-54AF-3E4E-8BAD-58969AF52758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4;p37">
              <a:extLst>
                <a:ext uri="{FF2B5EF4-FFF2-40B4-BE49-F238E27FC236}">
                  <a16:creationId xmlns:a16="http://schemas.microsoft.com/office/drawing/2014/main" id="{18D47F27-616C-8740-870B-8CA87538377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5;p37">
              <a:extLst>
                <a:ext uri="{FF2B5EF4-FFF2-40B4-BE49-F238E27FC236}">
                  <a16:creationId xmlns:a16="http://schemas.microsoft.com/office/drawing/2014/main" id="{F3319184-B3EB-7843-9B1E-9F6CE85AB92A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48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2138770" y="728032"/>
            <a:ext cx="5554447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一、</a:t>
            </a:r>
            <a:r>
              <a:rPr lang="ja-JP" altLang="en-US" sz="1600" b="1"/>
              <a:t>書信的「上款」</a:t>
            </a:r>
            <a:r>
              <a:rPr lang="en-US" altLang="ja-JP" sz="1600" dirty="0"/>
              <a:t>(1:1-5)</a:t>
            </a:r>
            <a:r>
              <a:rPr lang="ja-JP" altLang="en-US" sz="1600"/>
              <a:t>：發信人、收信人與問候語</a:t>
            </a:r>
            <a:endParaRPr lang="en-US" altLang="ja-JP" sz="16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二、</a:t>
            </a:r>
            <a:r>
              <a:rPr lang="ja-JP" altLang="en-US" sz="1600" b="1"/>
              <a:t>全書主題 </a:t>
            </a:r>
            <a:r>
              <a:rPr lang="en-US" altLang="ja-JP" sz="1600" dirty="0"/>
              <a:t>(1:6-9)</a:t>
            </a:r>
            <a:r>
              <a:rPr lang="ja-JP" altLang="en-US" sz="1600"/>
              <a:t>：加拉太信徒偏離了基督的福音</a:t>
            </a:r>
            <a:endParaRPr lang="en-US" altLang="ja-JP" sz="16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三、</a:t>
            </a:r>
            <a:r>
              <a:rPr lang="ja-JP" altLang="en-US" sz="1600" b="1"/>
              <a:t>保羅的申辯 </a:t>
            </a:r>
            <a:r>
              <a:rPr lang="en-US" altLang="ja-JP" sz="1600" dirty="0"/>
              <a:t>(1:10-2:16)</a:t>
            </a:r>
            <a:r>
              <a:rPr lang="ja-JP" altLang="en-US" sz="1600"/>
              <a:t>：保羅的職分、經歷</a:t>
            </a:r>
            <a:r>
              <a:rPr lang="zh-CN" altLang="en-US" sz="1600" dirty="0"/>
              <a:t>、</a:t>
            </a:r>
            <a:r>
              <a:rPr lang="ja-JP" altLang="en-US" sz="1600"/>
              <a:t>呼召</a:t>
            </a:r>
            <a:endParaRPr lang="en-US" altLang="ja-JP" sz="16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四、</a:t>
            </a:r>
            <a:r>
              <a:rPr lang="ja-JP" altLang="en-US" sz="1600" b="1"/>
              <a:t>辨明「因信稱義」的真理 </a:t>
            </a:r>
            <a:r>
              <a:rPr lang="en-US" altLang="ja-JP" sz="1600" dirty="0"/>
              <a:t>(2:17-4:31)</a:t>
            </a:r>
            <a:r>
              <a:rPr lang="ja-JP" altLang="en-US" sz="1600"/>
              <a:t>：信徒經歷、聖經記載、律法功用、基督來臨、動之以情、聖經人物六個論據來闡述基督十字架的真理。</a:t>
            </a:r>
            <a:endParaRPr lang="en-US" altLang="ja-JP" sz="16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五、</a:t>
            </a:r>
            <a:r>
              <a:rPr lang="ja-JP" altLang="en-US" sz="1600" b="1"/>
              <a:t>「因信稱義」所帶來的真理中的自由 </a:t>
            </a:r>
            <a:r>
              <a:rPr lang="en-US" altLang="ja-JP" sz="1600" dirty="0"/>
              <a:t>(5:1-6:10)</a:t>
            </a:r>
            <a:r>
              <a:rPr lang="ja-JP" altLang="en-US" sz="1600"/>
              <a:t>：信徒如何在因信而得的自由中生活</a:t>
            </a:r>
            <a:endParaRPr lang="en-US" altLang="ja-JP" sz="16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ja-JP" altLang="en-US" sz="1600"/>
              <a:t>六、</a:t>
            </a:r>
            <a:r>
              <a:rPr lang="ja-JP" altLang="en-US" sz="1600" b="1"/>
              <a:t>結語</a:t>
            </a:r>
            <a:r>
              <a:rPr lang="ja-JP" altLang="en-US" sz="1600"/>
              <a:t> </a:t>
            </a:r>
            <a:r>
              <a:rPr lang="en-US" altLang="ja-JP" sz="1600" dirty="0"/>
              <a:t>(6:11-18)</a:t>
            </a:r>
            <a:r>
              <a:rPr lang="ja-JP" altLang="en-US" sz="1600"/>
              <a:t>：親筆簽署，警告</a:t>
            </a:r>
            <a:r>
              <a:rPr lang="zh-CN" altLang="en-US" sz="1600" dirty="0"/>
              <a:t>、</a:t>
            </a:r>
            <a:r>
              <a:rPr lang="ja-JP" altLang="en-US" sz="1600"/>
              <a:t>叮囑</a:t>
            </a:r>
            <a:r>
              <a:rPr lang="zh-CN" altLang="en-US" sz="1600" dirty="0"/>
              <a:t>、</a:t>
            </a:r>
            <a:r>
              <a:rPr lang="ja-JP" altLang="en-US" sz="1600"/>
              <a:t>祝福</a:t>
            </a:r>
            <a:endParaRPr lang="en-US" altLang="ja-JP" sz="1600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"/>
              <a:t>加拉太</a:t>
            </a:r>
            <a:r>
              <a:rPr lang="ja-JP" altLang="en-US"/>
              <a:t>書</a:t>
            </a:r>
            <a:br>
              <a:rPr lang="en-US" altLang="ja-JP" dirty="0"/>
            </a:br>
            <a:r>
              <a:rPr lang="ja-JP" altLang="en-US"/>
              <a:t>整體結構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445474" y="-201247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8" name="Google Shape;395;p37">
            <a:extLst>
              <a:ext uri="{FF2B5EF4-FFF2-40B4-BE49-F238E27FC236}">
                <a16:creationId xmlns:a16="http://schemas.microsoft.com/office/drawing/2014/main" id="{D0775F66-8FA0-E64F-817A-F96F5DCDCE6B}"/>
              </a:ext>
            </a:extLst>
          </p:cNvPr>
          <p:cNvGrpSpPr/>
          <p:nvPr/>
        </p:nvGrpSpPr>
        <p:grpSpPr>
          <a:xfrm>
            <a:off x="962250" y="1988201"/>
            <a:ext cx="391001" cy="382827"/>
            <a:chOff x="1236875" y="1623900"/>
            <a:chExt cx="465200" cy="455475"/>
          </a:xfrm>
        </p:grpSpPr>
        <p:sp>
          <p:nvSpPr>
            <p:cNvPr id="9" name="Google Shape;396;p37">
              <a:extLst>
                <a:ext uri="{FF2B5EF4-FFF2-40B4-BE49-F238E27FC236}">
                  <a16:creationId xmlns:a16="http://schemas.microsoft.com/office/drawing/2014/main" id="{8078CFD1-35D7-3C45-A283-2F8EAC2947B2}"/>
                </a:ext>
              </a:extLst>
            </p:cNvPr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7;p37">
              <a:extLst>
                <a:ext uri="{FF2B5EF4-FFF2-40B4-BE49-F238E27FC236}">
                  <a16:creationId xmlns:a16="http://schemas.microsoft.com/office/drawing/2014/main" id="{9F45E47D-52AB-9D47-860A-EB15CBCFEF04}"/>
                </a:ext>
              </a:extLst>
            </p:cNvPr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8;p37">
              <a:extLst>
                <a:ext uri="{FF2B5EF4-FFF2-40B4-BE49-F238E27FC236}">
                  <a16:creationId xmlns:a16="http://schemas.microsoft.com/office/drawing/2014/main" id="{B6CF51A8-B8DB-BF43-AA77-82ECEA15E6D4}"/>
                </a:ext>
              </a:extLst>
            </p:cNvPr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9;p37">
              <a:extLst>
                <a:ext uri="{FF2B5EF4-FFF2-40B4-BE49-F238E27FC236}">
                  <a16:creationId xmlns:a16="http://schemas.microsoft.com/office/drawing/2014/main" id="{FBFFFF53-2154-A44C-BDEE-557422BDE11A}"/>
                </a:ext>
              </a:extLst>
            </p:cNvPr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0;p37">
              <a:extLst>
                <a:ext uri="{FF2B5EF4-FFF2-40B4-BE49-F238E27FC236}">
                  <a16:creationId xmlns:a16="http://schemas.microsoft.com/office/drawing/2014/main" id="{F77490CA-9396-7F4D-8550-4324192E932B}"/>
                </a:ext>
              </a:extLst>
            </p:cNvPr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1;p37">
              <a:extLst>
                <a:ext uri="{FF2B5EF4-FFF2-40B4-BE49-F238E27FC236}">
                  <a16:creationId xmlns:a16="http://schemas.microsoft.com/office/drawing/2014/main" id="{8B90C96E-2739-6049-8A96-0CB2A4694832}"/>
                </a:ext>
              </a:extLst>
            </p:cNvPr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2;p37">
              <a:extLst>
                <a:ext uri="{FF2B5EF4-FFF2-40B4-BE49-F238E27FC236}">
                  <a16:creationId xmlns:a16="http://schemas.microsoft.com/office/drawing/2014/main" id="{F5977205-B09B-F141-8260-0D1BA0F5196D}"/>
                </a:ext>
              </a:extLst>
            </p:cNvPr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C79A64-7C9A-444F-8CB6-716A58511DB0}"/>
              </a:ext>
            </a:extLst>
          </p:cNvPr>
          <p:cNvSpPr txBox="1"/>
          <p:nvPr/>
        </p:nvSpPr>
        <p:spPr>
          <a:xfrm>
            <a:off x="4635610" y="4786685"/>
            <a:ext cx="5033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chemeClr val="bg1"/>
                </a:solidFill>
              </a:rPr>
              <a:t>岑紹麟</a:t>
            </a:r>
            <a:r>
              <a:rPr lang="en-US" altLang="ja-JP" sz="1100" dirty="0">
                <a:solidFill>
                  <a:schemeClr val="bg1"/>
                </a:solidFill>
              </a:rPr>
              <a:t>, 《</a:t>
            </a:r>
            <a:r>
              <a:rPr lang="ja-JP" altLang="en-US" sz="1100">
                <a:solidFill>
                  <a:schemeClr val="bg1"/>
                </a:solidFill>
              </a:rPr>
              <a:t>加拉太書</a:t>
            </a:r>
            <a:r>
              <a:rPr lang="en-US" altLang="ja-JP" sz="1100" dirty="0">
                <a:solidFill>
                  <a:schemeClr val="bg1"/>
                </a:solidFill>
              </a:rPr>
              <a:t>》, </a:t>
            </a:r>
            <a:r>
              <a:rPr lang="ja-JP" altLang="en-US" sz="1100">
                <a:solidFill>
                  <a:schemeClr val="bg1"/>
                </a:solidFill>
              </a:rPr>
              <a:t>天道聖經注釋 </a:t>
            </a:r>
            <a:r>
              <a:rPr lang="en-US" altLang="ja-JP" sz="1100" dirty="0">
                <a:solidFill>
                  <a:schemeClr val="bg1"/>
                </a:solidFill>
              </a:rPr>
              <a:t>(</a:t>
            </a:r>
            <a:r>
              <a:rPr lang="ja-JP" altLang="en-US" sz="1100">
                <a:solidFill>
                  <a:schemeClr val="bg1"/>
                </a:solidFill>
              </a:rPr>
              <a:t>香港</a:t>
            </a:r>
            <a:r>
              <a:rPr lang="en-US" altLang="ja-JP" sz="1100" dirty="0">
                <a:solidFill>
                  <a:schemeClr val="bg1"/>
                </a:solidFill>
              </a:rPr>
              <a:t>: </a:t>
            </a:r>
            <a:r>
              <a:rPr lang="ja-JP" altLang="en-US" sz="1100">
                <a:solidFill>
                  <a:schemeClr val="bg1"/>
                </a:solidFill>
              </a:rPr>
              <a:t>天道書樓</a:t>
            </a:r>
            <a:r>
              <a:rPr lang="en-US" altLang="ja-JP" sz="1100" dirty="0">
                <a:solidFill>
                  <a:schemeClr val="bg1"/>
                </a:solidFill>
              </a:rPr>
              <a:t>, 2015), 21.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3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/>
          <a:srcRect/>
          <a:stretch/>
        </p:blipFill>
        <p:spPr>
          <a:xfrm>
            <a:off x="1082667" y="605475"/>
            <a:ext cx="6978666" cy="3925500"/>
          </a:xfrm>
          <a:prstGeom prst="rect">
            <a:avLst/>
          </a:prstGeom>
          <a:noFill/>
          <a:ln>
            <a:noFill/>
          </a:ln>
          <a:effectLst>
            <a:outerShdw blurRad="285750" dist="9525" algn="bl" rotWithShape="0">
              <a:srgbClr val="010E1B">
                <a:alpha val="50000"/>
              </a:srgbClr>
            </a:outerShdw>
          </a:effectLst>
        </p:spPr>
      </p:pic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1210800" y="683997"/>
            <a:ext cx="7933200" cy="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lt1"/>
                </a:solidFill>
              </a:rPr>
              <a:t>反思</a:t>
            </a:r>
            <a:r>
              <a:rPr lang="zh-CN" altLang="en-US" sz="1800" dirty="0">
                <a:solidFill>
                  <a:schemeClr val="lt1"/>
                </a:solidFill>
              </a:rPr>
              <a:t>：</a:t>
            </a:r>
            <a:br>
              <a:rPr lang="en-US" altLang="zh-CN" sz="1800" dirty="0">
                <a:solidFill>
                  <a:schemeClr val="lt1"/>
                </a:solidFill>
              </a:rPr>
            </a:br>
            <a:r>
              <a:rPr lang="ja-JP" altLang="en-US" sz="1800">
                <a:solidFill>
                  <a:schemeClr val="lt1"/>
                </a:solidFill>
              </a:rPr>
              <a:t>為何我們無法拼成圓形呢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4909"/>
      </p:ext>
    </p:extLst>
  </p:cSld>
  <p:clrMapOvr>
    <a:masterClrMapping/>
  </p:clrMapOvr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1019</Words>
  <Application>Microsoft Macintosh PowerPoint</Application>
  <PresentationFormat>On-screen Show (16:9)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Frank Ruhl Libre</vt:lpstr>
      <vt:lpstr>Frank Ruhl Libre Light</vt:lpstr>
      <vt:lpstr>IBM Plex Sans Condensed</vt:lpstr>
      <vt:lpstr>Octavia template</vt:lpstr>
      <vt:lpstr>成為神的兒女  加拉太書3:1-14  教案設計： 金甌  編輯：蘇姐 劉姐 日期：1/13/2020</vt:lpstr>
      <vt:lpstr>本課目標</vt:lpstr>
      <vt:lpstr>引導活動：「圓」滿的基督徒生命</vt:lpstr>
      <vt:lpstr>好像拼不起來？</vt:lpstr>
      <vt:lpstr>經文初探 加3:1-14  回答觀察問題</vt:lpstr>
      <vt:lpstr>各組討論 並 報告結果 （每組負責1~2題）</vt:lpstr>
      <vt:lpstr>經文背景       經文中心</vt:lpstr>
      <vt:lpstr>加拉太書 整體結構</vt:lpstr>
      <vt:lpstr>反思： 為何我們無法拼成圓形呢</vt:lpstr>
      <vt:lpstr>深入思考 加3:1-14  因信稱義</vt:lpstr>
      <vt:lpstr>各組討論 並報告結果 （每組負責1~2題）</vt:lpstr>
      <vt:lpstr>經文重點       釋經難點</vt:lpstr>
      <vt:lpstr>反思與分享 加3:1-14  堅定信仰</vt:lpstr>
      <vt:lpstr>分享與勉勵</vt:lpstr>
      <vt:lpstr>回應詩歌 靠近主</vt:lpstr>
      <vt:lpstr>活動反思：基督徒生命的真正形狀</vt:lpstr>
      <vt:lpstr>結束禱告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</dc:creator>
  <cp:lastModifiedBy>Yiqiang Ding</cp:lastModifiedBy>
  <cp:revision>27</cp:revision>
  <dcterms:modified xsi:type="dcterms:W3CDTF">2020-05-29T01:38:19Z</dcterms:modified>
</cp:coreProperties>
</file>