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tags/tag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89" r:id="rId4"/>
    <p:sldId id="287" r:id="rId5"/>
    <p:sldId id="291" r:id="rId6"/>
    <p:sldId id="258" r:id="rId7"/>
    <p:sldId id="259" r:id="rId8"/>
    <p:sldId id="328" r:id="rId9"/>
    <p:sldId id="329" r:id="rId10"/>
    <p:sldId id="330" r:id="rId11"/>
    <p:sldId id="331" r:id="rId12"/>
    <p:sldId id="296" r:id="rId13"/>
    <p:sldId id="293" r:id="rId14"/>
    <p:sldId id="273" r:id="rId15"/>
    <p:sldId id="332" r:id="rId16"/>
    <p:sldId id="276" r:id="rId17"/>
    <p:sldId id="278" r:id="rId18"/>
    <p:sldId id="277" r:id="rId19"/>
    <p:sldId id="327" r:id="rId20"/>
    <p:sldId id="279" r:id="rId21"/>
    <p:sldId id="346" r:id="rId22"/>
    <p:sldId id="347" r:id="rId23"/>
    <p:sldId id="334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605"/>
    <a:srgbClr val="0E0EC2"/>
    <a:srgbClr val="B7A5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08" y="40"/>
      </p:cViewPr>
      <p:guideLst>
        <p:guide orient="horz" pos="221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21C78-959E-4CF8-9506-84B4F9B09F2D}" type="datetimeFigureOut">
              <a:rPr lang="zh-CN" altLang="en-US" smtClean="0"/>
              <a:pPr/>
              <a:t>2020/5/27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C1A39-E9CB-430F-BF63-DC8D86A247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djgq.com/m/128.htm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djgq.com/m/128.htm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https://img3.doubanio.com/view/note/large/public/p32626135.jpg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C1A39-E9CB-430F-BF63-DC8D86A2475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https://goss.veer.com/creative/vcg/veer/800water/veer-101470606.jpg</a:t>
            </a:r>
          </a:p>
          <a:p>
            <a:r>
              <a:rPr lang="zh-CN" altLang="en-US" dirty="0" smtClean="0"/>
              <a:t>小组辅导老师指导引领讨论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C1A39-E9CB-430F-BF63-DC8D86A24757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小组辅导老师指导引领讨论</a:t>
            </a:r>
          </a:p>
          <a:p>
            <a:r>
              <a:rPr lang="zh-CN" altLang="en-US" dirty="0"/>
              <a:t>https://image.so.com/view?q=%E5%A5%94%E8%B7%91%E4%BA%BA%E5%9E%8B%E6%B5%B7%E6%8A%A5&amp;ancestor=977c62b41c777997c69b1ff137f48077&amp;ancestorkey=t0194f48fe23174a598.jpg&amp;ancestorsrc=2&amp;ancestorgrp=977c62b41c777997c69b1ff137f48077&amp;clw=193#id=2e6e28be24a670b4ae83d7557fee25b1&amp;offspringsrc=3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C1A39-E9CB-430F-BF63-DC8D86A24757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https://image.so.com/view?q=%E5%8D%81%E5%AD%97%E6%9E%B6%E4%B8%8E%E8%9D%B4%E8%9D%B6&amp;src=srp&amp;correct=%E5%8D%81%E5%AD%97%E6%9E%B6%E4%B8%8E%E8%9D%B4%E8%9D%B6&amp;ancestor=list&amp;cmsid=5201ff276dde348479415b65cfa1d46b&amp;cmras=0&amp;cn=0&amp;gn=0&amp;kn=0&amp;crn=0&amp;bxn=0&amp;fsn=60&amp;adstar=0&amp;clw=285#id=a92016a23c8c8315f2f6af64314fac3b&amp;currsn=0&amp;ps=60&amp;pc=60</a:t>
            </a:r>
          </a:p>
          <a:p>
            <a:endParaRPr lang="zh-CN" altLang="en-US"/>
          </a:p>
          <a:p>
            <a:r>
              <a:rPr lang="zh-CN" altLang="en-US"/>
              <a:t>提醒：学生使用学生本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https://image.so.com/view?q=%E5%8D%81%E5%AD%97%E6%9E%B6%E4%B8%8E%E8%9D%B4%E8%9D%B6&amp;src=srp&amp;correct=%E5%8D%81%E5%AD%97%E6%9E%B6%E4%B8%8E%E8%9D%B4%E8%9D%B6&amp;ancestor=list&amp;cmsid=5201ff276dde348479415b65cfa1d46b&amp;cmras=0&amp;cn=0&amp;gn=0&amp;kn=0&amp;crn=0&amp;bxn=0&amp;fsn=60&amp;adstar=0&amp;clw=285#id=c051e795400e651e2c3b7feb04945fde&amp;currsn=0&amp;ps=60&amp;pc=60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https://image.so.com/view?q=%E5%8D%81%E5%AD%97%E6%9E%B6%E4%B8%8E%E8%9D%B4%E8%9D%B6&amp;src=srp&amp;correct=%E5%8D%81%E5%AD%97%E6%9E%B6%E4%B8%8E%E8%9D%B4%E8%9D%B6&amp;ancestor=list&amp;cmsid=5201ff276dde348479415b65cfa1d46b&amp;cmras=0&amp;cn=0&amp;gn=0&amp;kn=0&amp;crn=0&amp;bxn=0&amp;fsn=60&amp;adstar=0&amp;clw=285#id=c051e795400e651e2c3b7feb04945fde&amp;currsn=0&amp;ps=60&amp;pc=60</a:t>
            </a:r>
          </a:p>
          <a:p>
            <a:endParaRPr lang="zh-CN" altLang="en-US"/>
          </a:p>
          <a:p>
            <a:r>
              <a:rPr lang="zh-CN" altLang="en-US"/>
              <a:t>作为开放性的问答之后，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http://www.5tu.cn/attachments/image_files/month_1612/2016121301041422270.jpg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根据经文内容并结合自身的情况分享，辅导老师协助引导</a:t>
            </a:r>
          </a:p>
          <a:p>
            <a:endParaRPr lang="zh-CN" altLang="en-US" b="1" dirty="0" smtClean="0">
              <a:solidFill>
                <a:srgbClr val="FF0000"/>
              </a:solidFill>
              <a:sym typeface="+mn-ea"/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  <a:sym typeface="+mn-ea"/>
              </a:rPr>
              <a:t>背景音乐：</a:t>
            </a:r>
            <a:r>
              <a:rPr lang="en-US" altLang="zh-CN" b="1" dirty="0" smtClean="0">
                <a:solidFill>
                  <a:srgbClr val="FF0000"/>
                </a:solidFill>
                <a:sym typeface="+mn-ea"/>
              </a:rPr>
              <a:t>《</a:t>
            </a:r>
            <a:r>
              <a:rPr lang="zh-CN" altLang="en-US" b="1" dirty="0" smtClean="0">
                <a:solidFill>
                  <a:srgbClr val="FF0000"/>
                </a:solidFill>
                <a:sym typeface="+mn-ea"/>
              </a:rPr>
              <a:t>迈向新的生命</a:t>
            </a:r>
            <a:r>
              <a:rPr lang="en-US" altLang="zh-CN" b="1" dirty="0" smtClean="0">
                <a:solidFill>
                  <a:srgbClr val="FF0000"/>
                </a:solidFill>
                <a:sym typeface="+mn-ea"/>
              </a:rPr>
              <a:t>》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en-US" altLang="zh-CN" b="1" u="sng" dirty="0">
                <a:solidFill>
                  <a:srgbClr val="FF0000"/>
                </a:solidFill>
                <a:sym typeface="+mn-ea"/>
                <a:hlinkClick r:id="rId3"/>
              </a:rPr>
              <a:t>http://</a:t>
            </a:r>
            <a:r>
              <a:rPr lang="en-US" altLang="zh-CN" b="1" u="sng" dirty="0" smtClean="0">
                <a:solidFill>
                  <a:srgbClr val="FF0000"/>
                </a:solidFill>
                <a:sym typeface="+mn-ea"/>
                <a:hlinkClick r:id="rId3"/>
              </a:rPr>
              <a:t>www.jdjgq.com/m/128.htm</a:t>
            </a:r>
            <a:endParaRPr lang="en-US" altLang="zh-CN" b="1" u="sng" dirty="0" smtClean="0">
              <a:solidFill>
                <a:srgbClr val="FF0000"/>
              </a:solidFill>
            </a:endParaRPr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C1A39-E9CB-430F-BF63-DC8D86A24757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http://www.5tu.cn/attachments/image_files/month_1612/2016121301041422270.jpg</a:t>
            </a:r>
          </a:p>
          <a:p>
            <a:endParaRPr lang="zh-CN" altLang="en-US" dirty="0"/>
          </a:p>
          <a:p>
            <a:r>
              <a:rPr lang="zh-CN" altLang="en-US" b="1" dirty="0" smtClean="0">
                <a:solidFill>
                  <a:srgbClr val="FF0000"/>
                </a:solidFill>
                <a:sym typeface="+mn-ea"/>
              </a:rPr>
              <a:t>背景音乐：</a:t>
            </a:r>
            <a:r>
              <a:rPr lang="en-US" altLang="zh-CN" b="1" dirty="0" smtClean="0">
                <a:solidFill>
                  <a:srgbClr val="FF0000"/>
                </a:solidFill>
                <a:sym typeface="+mn-ea"/>
              </a:rPr>
              <a:t>《</a:t>
            </a:r>
            <a:r>
              <a:rPr lang="zh-CN" altLang="en-US" b="1" dirty="0" smtClean="0">
                <a:solidFill>
                  <a:srgbClr val="FF0000"/>
                </a:solidFill>
                <a:sym typeface="+mn-ea"/>
              </a:rPr>
              <a:t>迈向新的生命</a:t>
            </a:r>
            <a:r>
              <a:rPr lang="en-US" altLang="zh-CN" b="1" dirty="0" smtClean="0">
                <a:solidFill>
                  <a:srgbClr val="FF0000"/>
                </a:solidFill>
                <a:sym typeface="+mn-ea"/>
              </a:rPr>
              <a:t>》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en-US" altLang="zh-CN" b="1" u="sng" dirty="0">
                <a:solidFill>
                  <a:srgbClr val="FF0000"/>
                </a:solidFill>
                <a:sym typeface="+mn-ea"/>
                <a:hlinkClick r:id="rId3"/>
              </a:rPr>
              <a:t>http://</a:t>
            </a:r>
            <a:r>
              <a:rPr lang="en-US" altLang="zh-CN" b="1" u="sng" dirty="0" smtClean="0">
                <a:solidFill>
                  <a:srgbClr val="FF0000"/>
                </a:solidFill>
                <a:sym typeface="+mn-ea"/>
                <a:hlinkClick r:id="rId3"/>
              </a:rPr>
              <a:t>www.jdjgq.com/m/128.htm</a:t>
            </a:r>
            <a:endParaRPr lang="en-US" altLang="zh-CN" b="1" u="sng" dirty="0" smtClean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C1A39-E9CB-430F-BF63-DC8D86A24757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b="1" u="sng" dirty="0" smtClean="0">
                <a:solidFill>
                  <a:srgbClr val="FF0000"/>
                </a:solidFill>
                <a:sym typeface="+mn-ea"/>
              </a:rPr>
              <a:t>老师提醒：同心建造</a:t>
            </a:r>
            <a:r>
              <a:rPr lang="en-US" altLang="zh-CN" b="1" u="sng" dirty="0" smtClean="0">
                <a:solidFill>
                  <a:srgbClr val="FF0000"/>
                </a:solidFill>
                <a:sym typeface="+mn-ea"/>
              </a:rPr>
              <a:t>——</a:t>
            </a:r>
            <a:r>
              <a:rPr lang="zh-CN" altLang="en-US" b="1" u="sng" dirty="0" smtClean="0">
                <a:solidFill>
                  <a:srgbClr val="FF0000"/>
                </a:solidFill>
                <a:sym typeface="+mn-ea"/>
              </a:rPr>
              <a:t>我们都是新造的人</a:t>
            </a:r>
            <a:endParaRPr lang="en-US" altLang="zh-CN" b="1" u="sng" dirty="0">
              <a:solidFill>
                <a:srgbClr val="FF0000"/>
              </a:solidFill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https://baijiahao.baidu.com/s?id=1606222647503050732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C1A39-E9CB-430F-BF63-DC8D86A24757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https://img3.doubanio.com/view/note/large/public/p32626135.jpg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C1A39-E9CB-430F-BF63-DC8D86A24757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https://www.zanmeishi.com/video/3121.html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C1A39-E9CB-430F-BF63-DC8D86A2475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https://img3.doubanio.com/view/note/large/public/p32626135.jpg</a:t>
            </a:r>
          </a:p>
          <a:p>
            <a:r>
              <a:rPr lang="zh-CN" altLang="en-US" dirty="0"/>
              <a:t>参考网上内容汇总https://baike.so.com/doc/1065594-1127390.html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C1A39-E9CB-430F-BF63-DC8D86A24757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C1A39-E9CB-430F-BF63-DC8D86A24757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sz="3200"/>
              <a:t>提醒学生们：使用学生本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C1A39-E9CB-430F-BF63-DC8D86A24757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http://p2.qhimgs4.com/t01c1187784f933bb7a.jpg</a:t>
            </a:r>
          </a:p>
          <a:p>
            <a:r>
              <a:rPr lang="en-US" altLang="zh-CN" sz="1200" dirty="0" smtClean="0"/>
              <a:t>https://v.youku.com/v_show/id_XMTUyNjQ4ODQyNA==.html?spm=a2h0k.11417342.soresults.dtitle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C1A39-E9CB-430F-BF63-DC8D86A24757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小组辅导老师指导引领讨论</a:t>
            </a:r>
          </a:p>
          <a:p>
            <a:r>
              <a:rPr lang="zh-CN" altLang="en-US" dirty="0"/>
              <a:t>https://image.so.com/view?q=%E5%A5%94%E8%B7%91%E4%BA%BA%E5%9E%8B%E6%B5%B7%E6%8A%A5&amp;ancestor=977c62b41c777997c69b1ff137f48077&amp;ancestorkey=t0194f48fe23174a598.jpg&amp;ancestorsrc=2&amp;ancestorgrp=977c62b41c777997c69b1ff137f48077&amp;clw=193#id=2e6e28be24a670b4ae83d7557fee25b1&amp;offspringsrc=3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C1A39-E9CB-430F-BF63-DC8D86A24757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https://goss.veer.com/creative/vcg/veer/800water/veer-101470606.jpg</a:t>
            </a:r>
          </a:p>
          <a:p>
            <a:r>
              <a:rPr lang="zh-CN" altLang="en-US" dirty="0" smtClean="0"/>
              <a:t>小组辅导老师指导引领讨论</a:t>
            </a:r>
          </a:p>
          <a:p>
            <a:endParaRPr lang="zh-CN" altLang="en-US" dirty="0"/>
          </a:p>
          <a:p>
            <a:r>
              <a:rPr lang="zh-CN" altLang="en-US" dirty="0"/>
              <a:t>引入活动：</a:t>
            </a:r>
            <a:r>
              <a:rPr lang="en-US" altLang="zh-CN" dirty="0"/>
              <a:t>1</a:t>
            </a:r>
            <a:r>
              <a:rPr lang="zh-CN" altLang="en-US" dirty="0"/>
              <a:t>、满意度；</a:t>
            </a:r>
            <a:r>
              <a:rPr lang="en-US" altLang="zh-CN" dirty="0"/>
              <a:t>2</a:t>
            </a:r>
            <a:r>
              <a:rPr lang="zh-CN" altLang="en-US" dirty="0"/>
              <a:t>、舒适圈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C1A39-E9CB-430F-BF63-DC8D86A24757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https://goss.veer.com/creative/vcg/veer/800water/veer-101470606.jpg</a:t>
            </a:r>
          </a:p>
          <a:p>
            <a:r>
              <a:rPr lang="zh-CN" altLang="en-US" dirty="0" smtClean="0"/>
              <a:t>小组辅导老师指导引领讨论</a:t>
            </a:r>
          </a:p>
          <a:p>
            <a:endParaRPr lang="zh-CN" altLang="en-US" dirty="0"/>
          </a:p>
          <a:p>
            <a:r>
              <a:rPr lang="zh-CN" altLang="en-US" dirty="0"/>
              <a:t>引入活动：</a:t>
            </a:r>
            <a:r>
              <a:rPr lang="en-US" altLang="zh-CN" dirty="0"/>
              <a:t>1</a:t>
            </a:r>
            <a:r>
              <a:rPr lang="zh-CN" altLang="en-US" dirty="0"/>
              <a:t>、舒适圈与勇气圈；</a:t>
            </a:r>
            <a:r>
              <a:rPr lang="en-US" altLang="zh-CN" dirty="0"/>
              <a:t>2</a:t>
            </a:r>
            <a:r>
              <a:rPr lang="zh-CN" altLang="en-US" dirty="0"/>
              <a:t>、心情曲线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C1A39-E9CB-430F-BF63-DC8D86A24757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35CA-E59F-456E-AF49-A1D0CCA16316}" type="datetimeFigureOut">
              <a:rPr lang="zh-CN" altLang="en-US" smtClean="0"/>
              <a:pPr/>
              <a:t>2020/5/27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0AB9-431E-4643-A1E1-CE58395CA7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35CA-E59F-456E-AF49-A1D0CCA16316}" type="datetimeFigureOut">
              <a:rPr lang="zh-CN" altLang="en-US" smtClean="0"/>
              <a:pPr/>
              <a:t>2020/5/27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0AB9-431E-4643-A1E1-CE58395CA7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35CA-E59F-456E-AF49-A1D0CCA16316}" type="datetimeFigureOut">
              <a:rPr lang="zh-CN" altLang="en-US" smtClean="0"/>
              <a:pPr/>
              <a:t>2020/5/27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0AB9-431E-4643-A1E1-CE58395CA7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35CA-E59F-456E-AF49-A1D0CCA16316}" type="datetimeFigureOut">
              <a:rPr lang="zh-CN" altLang="en-US" smtClean="0"/>
              <a:pPr/>
              <a:t>2020/5/27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0AB9-431E-4643-A1E1-CE58395CA7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35CA-E59F-456E-AF49-A1D0CCA16316}" type="datetimeFigureOut">
              <a:rPr lang="zh-CN" altLang="en-US" smtClean="0"/>
              <a:pPr/>
              <a:t>2020/5/27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0AB9-431E-4643-A1E1-CE58395CA7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35CA-E59F-456E-AF49-A1D0CCA16316}" type="datetimeFigureOut">
              <a:rPr lang="zh-CN" altLang="en-US" smtClean="0"/>
              <a:pPr/>
              <a:t>2020/5/27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0AB9-431E-4643-A1E1-CE58395CA7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35CA-E59F-456E-AF49-A1D0CCA16316}" type="datetimeFigureOut">
              <a:rPr lang="zh-CN" altLang="en-US" smtClean="0"/>
              <a:pPr/>
              <a:t>2020/5/27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0AB9-431E-4643-A1E1-CE58395CA7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35CA-E59F-456E-AF49-A1D0CCA16316}" type="datetimeFigureOut">
              <a:rPr lang="zh-CN" altLang="en-US" smtClean="0"/>
              <a:pPr/>
              <a:t>2020/5/27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0AB9-431E-4643-A1E1-CE58395CA7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35CA-E59F-456E-AF49-A1D0CCA16316}" type="datetimeFigureOut">
              <a:rPr lang="zh-CN" altLang="en-US" smtClean="0"/>
              <a:pPr/>
              <a:t>2020/5/27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0AB9-431E-4643-A1E1-CE58395CA7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35CA-E59F-456E-AF49-A1D0CCA16316}" type="datetimeFigureOut">
              <a:rPr lang="zh-CN" altLang="en-US" smtClean="0"/>
              <a:pPr/>
              <a:t>2020/5/27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0AB9-431E-4643-A1E1-CE58395CA7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35CA-E59F-456E-AF49-A1D0CCA16316}" type="datetimeFigureOut">
              <a:rPr lang="zh-CN" altLang="en-US" smtClean="0"/>
              <a:pPr/>
              <a:t>2020/5/27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0AB9-431E-4643-A1E1-CE58395CA7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735CA-E59F-456E-AF49-A1D0CCA16316}" type="datetimeFigureOut">
              <a:rPr lang="zh-CN" altLang="en-US" smtClean="0"/>
              <a:pPr/>
              <a:t>2020/5/27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F0AB9-431E-4643-A1E1-CE58395CA7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hyperlink" Target="https://img3.doubanio.com/view/note/large/public/p32626135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oss.veer.com/creative/vcg/veer/800water/veer-101470606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zanmeishi.com/video/3121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zanmeishi.com/song/23461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hyperlink" Target="https://img3.doubanio.com/view/note/large/public/p32626135.jp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hyperlink" Target="https://img3.doubanio.com/view/note/large/public/p32626135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zanmeishi.com/video/3121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zanmeishi.com/video/3121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2.qhimgs4.com/t01c1187784f933bb7a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oss.veer.com/creative/vcg/veer/800water/veer-101470606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oss.veer.com/creative/vcg/veer/800water/veer-101470606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alphaModFix amt="5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新造的人背景图-1.jpg">
            <a:hlinkClick r:id="rId4"/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183380" y="294640"/>
            <a:ext cx="4770120" cy="6311265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460" y="1389405"/>
            <a:ext cx="3960440" cy="1143000"/>
          </a:xfrm>
        </p:spPr>
        <p:txBody>
          <a:bodyPr>
            <a:normAutofit/>
          </a:bodyPr>
          <a:lstStyle/>
          <a:p>
            <a:r>
              <a:rPr lang="zh-CN" altLang="en-US" sz="6600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新造的人</a:t>
            </a:r>
            <a:endParaRPr lang="zh-CN" altLang="en-US" sz="6600" b="1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sz="half" idx="1"/>
          </p:nvPr>
        </p:nvSpPr>
        <p:spPr>
          <a:xfrm>
            <a:off x="395536" y="4581128"/>
            <a:ext cx="3534254" cy="1944216"/>
          </a:xfrm>
        </p:spPr>
        <p:txBody>
          <a:bodyPr>
            <a:no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以弗所书</a:t>
            </a:r>
            <a:r>
              <a:rPr lang="en-US" altLang="zh-CN" sz="20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20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20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17-24</a:t>
            </a:r>
          </a:p>
          <a:p>
            <a:r>
              <a:rPr lang="zh-CN" altLang="en-US" sz="20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对象：初信的青少年</a:t>
            </a:r>
            <a:endParaRPr lang="en-US" altLang="zh-CN" sz="2000" b="1" dirty="0" smtClean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0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设计者：心</a:t>
            </a:r>
            <a:r>
              <a:rPr lang="zh-CN" altLang="en-US" sz="20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语</a:t>
            </a:r>
            <a:endParaRPr lang="en-US" altLang="zh-CN" sz="2000" b="1" dirty="0" smtClean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0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編</a:t>
            </a:r>
            <a:r>
              <a:rPr lang="zh-CN" altLang="en-US" sz="20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輯者：蘇姐、劉姐</a:t>
            </a:r>
            <a:endParaRPr lang="en-US" altLang="zh-CN" sz="2000" b="1" dirty="0" smtClean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0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創</a:t>
            </a:r>
            <a:r>
              <a:rPr lang="zh-CN" altLang="en-US" sz="20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作日</a:t>
            </a:r>
            <a:r>
              <a:rPr lang="en-US" altLang="zh-CN" sz="20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:</a:t>
            </a:r>
            <a:r>
              <a:rPr lang="en-US" altLang="zh-CN" sz="20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5/20/2020</a:t>
            </a:r>
            <a:endParaRPr lang="en-US" altLang="zh-CN" sz="2000" b="1" dirty="0" smtClean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b="1" dirty="0" smtClean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b="1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>
                <a:alpha val="39000"/>
              </a:srgbClr>
            </a:gs>
            <a:gs pos="87000">
              <a:schemeClr val="accent3">
                <a:lumMod val="60000"/>
                <a:lumOff val="40000"/>
              </a:schemeClr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725170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第三阶段的探究中： 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>
          <a:xfrm>
            <a:off x="457835" y="1425575"/>
            <a:ext cx="4394835" cy="4396740"/>
          </a:xfrm>
        </p:spPr>
        <p:txBody>
          <a:bodyPr>
            <a:normAutofit/>
          </a:bodyPr>
          <a:lstStyle/>
          <a:p>
            <a:pPr marL="0" indent="0" algn="l">
              <a:buClrTx/>
              <a:buSzTx/>
              <a:buNone/>
            </a:pPr>
            <a:r>
              <a:rPr lang="zh-CN" altLang="en-US" sz="36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蜕变前后的生命体有什么不同？</a:t>
            </a:r>
          </a:p>
          <a:p>
            <a:pPr algn="l">
              <a:buClrTx/>
              <a:buSzTx/>
            </a:pPr>
            <a:endParaRPr lang="zh-CN" altLang="en-US" sz="3500" b="1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 algn="l">
              <a:buClrTx/>
              <a:buSzTx/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(a)</a:t>
            </a:r>
            <a:r>
              <a:rPr lang="zh-CN" altLang="en-US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两种生命体的不同在哪里？</a:t>
            </a:r>
          </a:p>
          <a:p>
            <a:pPr algn="l">
              <a:buClrTx/>
              <a:buSzTx/>
            </a:pPr>
            <a:endParaRPr lang="zh-CN" altLang="en-US" b="1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 algn="l">
              <a:buClrTx/>
              <a:buSzTx/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(b)</a:t>
            </a:r>
            <a:r>
              <a:rPr lang="zh-CN" altLang="en-US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你要如何“脱去”旧人”，“穿上新人” ？</a:t>
            </a:r>
            <a:endParaRPr lang="zh-CN" altLang="en-US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>
              <a:buClrTx/>
              <a:buSzTx/>
            </a:pPr>
            <a:endParaRPr lang="zh-CN" altLang="en-US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2772" name="Picture 4" descr="https://goss.veer.com/creative/vcg/veer/800water/veer-101470606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2845" y="1165860"/>
            <a:ext cx="3601720" cy="452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>
                <a:alpha val="39000"/>
              </a:srgbClr>
            </a:gs>
            <a:gs pos="87000">
              <a:schemeClr val="accent3">
                <a:lumMod val="60000"/>
                <a:lumOff val="40000"/>
              </a:schemeClr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rcRect l="13721" t="10216" r="13215" b="13811"/>
          <a:stretch>
            <a:fillRect/>
          </a:stretch>
        </p:blipFill>
        <p:spPr>
          <a:xfrm>
            <a:off x="446405" y="1586865"/>
            <a:ext cx="8200390" cy="483425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68705" y="923925"/>
            <a:ext cx="6955790" cy="119888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76200" dist="12700" dir="7200000" sy="-23000" kx="800400" algn="br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 extrusionH="50800"/>
        </p:spPr>
        <p:txBody>
          <a:bodyPr wrap="square" rtlCol="0" anchor="t">
            <a:prstTxWarp prst="textArchUp">
              <a:avLst>
                <a:gd name="adj" fmla="val 10841296"/>
              </a:avLst>
            </a:prstTxWarp>
            <a:spAutoFit/>
          </a:bodyPr>
          <a:lstStyle/>
          <a:p>
            <a:pPr algn="ctr"/>
            <a:r>
              <a:rPr lang="zh-CN" altLang="en-US" sz="11500" b="1">
                <a:ln w="34925" cmpd="sng">
                  <a:solidFill>
                    <a:schemeClr val="accent2"/>
                  </a:solidFill>
                  <a:prstDash val="sysDot"/>
                  <a:beve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总   结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511743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altLang="zh-CN" sz="115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</a:t>
            </a:r>
            <a:r>
              <a:rPr lang="zh-CN" altLang="en-US" sz="115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课间   </a:t>
            </a:r>
            <a:br>
              <a:rPr lang="zh-CN" altLang="en-US" sz="115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r>
              <a:rPr lang="zh-CN" altLang="en-US" sz="115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休息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13355" y="506095"/>
            <a:ext cx="5973445" cy="1096645"/>
          </a:xfrm>
        </p:spPr>
        <p:txBody>
          <a:bodyPr>
            <a:normAutofit fontScale="90000"/>
          </a:bodyPr>
          <a:lstStyle/>
          <a:p>
            <a:r>
              <a:rPr lang="zh-CN" altLang="en-US" sz="6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经文解析</a:t>
            </a:r>
            <a:endParaRPr lang="zh-CN" altLang="en-US" sz="66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80055" y="3910965"/>
            <a:ext cx="5706745" cy="2029460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以弗所书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4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：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17-24</a:t>
            </a:r>
          </a:p>
          <a:p>
            <a:endParaRPr lang="en-US" altLang="zh-CN" sz="4000" b="1" dirty="0" smtClean="0"/>
          </a:p>
          <a:p>
            <a:endParaRPr lang="zh-CN" altLang="en-US" sz="4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 l="15243" t="2805" r="2078" b="123"/>
          <a:stretch>
            <a:fillRect/>
          </a:stretch>
        </p:blipFill>
        <p:spPr>
          <a:xfrm>
            <a:off x="635" y="-635"/>
            <a:ext cx="914336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02840" y="641350"/>
            <a:ext cx="6539230" cy="1143000"/>
          </a:xfrm>
        </p:spPr>
        <p:txBody>
          <a:bodyPr>
            <a:normAutofit/>
          </a:bodyPr>
          <a:lstStyle/>
          <a:p>
            <a:r>
              <a:rPr lang="zh-CN" altLang="en-US" sz="6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经文</a:t>
            </a:r>
            <a:r>
              <a:rPr lang="zh-CN" altLang="zh-CN" sz="6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背景</a:t>
            </a:r>
            <a:r>
              <a:rPr lang="zh-CN" altLang="zh-CN" sz="6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介绍</a:t>
            </a:r>
            <a:endParaRPr lang="zh-CN" altLang="en-US" sz="66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77285" y="1784350"/>
            <a:ext cx="4930140" cy="4133215"/>
          </a:xfrm>
        </p:spPr>
        <p:txBody>
          <a:bodyPr>
            <a:noAutofit/>
          </a:bodyPr>
          <a:lstStyle/>
          <a:p>
            <a:r>
              <a:rPr lang="zh-CN" altLang="en-US" sz="3600" b="1" dirty="0" smtClean="0">
                <a:solidFill>
                  <a:srgbClr val="0E0EC2"/>
                </a:solidFill>
              </a:rPr>
              <a:t>以弗所</a:t>
            </a:r>
            <a:endParaRPr lang="en-US" altLang="zh-CN" sz="3600" b="1" dirty="0" smtClean="0">
              <a:solidFill>
                <a:srgbClr val="0E0EC2"/>
              </a:solidFill>
            </a:endParaRPr>
          </a:p>
          <a:p>
            <a:r>
              <a:rPr lang="zh-CN" altLang="en-US" sz="3600" b="1" dirty="0">
                <a:solidFill>
                  <a:srgbClr val="0E0EC2"/>
                </a:solidFill>
              </a:rPr>
              <a:t>保</a:t>
            </a:r>
            <a:r>
              <a:rPr lang="zh-CN" altLang="en-US" sz="3600" b="1" dirty="0" smtClean="0">
                <a:solidFill>
                  <a:srgbClr val="0E0EC2"/>
                </a:solidFill>
              </a:rPr>
              <a:t>罗</a:t>
            </a:r>
            <a:endParaRPr lang="en-US" altLang="zh-CN" sz="3600" b="1" dirty="0" smtClean="0">
              <a:solidFill>
                <a:srgbClr val="0E0EC2"/>
              </a:solidFill>
            </a:endParaRPr>
          </a:p>
          <a:p>
            <a:r>
              <a:rPr lang="zh-CN" altLang="en-US" sz="3600" b="1" dirty="0">
                <a:solidFill>
                  <a:srgbClr val="0E0EC2"/>
                </a:solidFill>
              </a:rPr>
              <a:t>所处</a:t>
            </a:r>
            <a:r>
              <a:rPr lang="zh-CN" altLang="en-US" sz="3600" b="1" dirty="0" smtClean="0">
                <a:solidFill>
                  <a:srgbClr val="0E0EC2"/>
                </a:solidFill>
              </a:rPr>
              <a:t>环境</a:t>
            </a:r>
            <a:endParaRPr lang="en-US" altLang="zh-CN" sz="3600" b="1" dirty="0" smtClean="0">
              <a:solidFill>
                <a:srgbClr val="0E0EC2"/>
              </a:solidFill>
            </a:endParaRPr>
          </a:p>
          <a:p>
            <a:r>
              <a:rPr lang="zh-CN" altLang="en-US" sz="3600" b="1" dirty="0" smtClean="0">
                <a:solidFill>
                  <a:srgbClr val="0E0EC2"/>
                </a:solidFill>
              </a:rPr>
              <a:t>问题</a:t>
            </a:r>
            <a:endParaRPr lang="en-US" altLang="zh-CN" sz="3600" b="1" dirty="0" smtClean="0">
              <a:solidFill>
                <a:srgbClr val="0E0EC2"/>
              </a:solidFill>
            </a:endParaRPr>
          </a:p>
          <a:p>
            <a:r>
              <a:rPr lang="zh-CN" altLang="en-US" sz="3600" b="1" dirty="0" smtClean="0">
                <a:solidFill>
                  <a:srgbClr val="0E0EC2"/>
                </a:solidFill>
              </a:rPr>
              <a:t>劝勉</a:t>
            </a:r>
            <a:endParaRPr lang="en-US" altLang="zh-CN" sz="3600" b="1" dirty="0" smtClean="0">
              <a:solidFill>
                <a:srgbClr val="0E0EC2"/>
              </a:solidFill>
            </a:endParaRPr>
          </a:p>
          <a:p>
            <a:r>
              <a:rPr lang="zh-CN" altLang="en-US" sz="3600" b="1" dirty="0">
                <a:solidFill>
                  <a:srgbClr val="0E0EC2"/>
                </a:solidFill>
              </a:rPr>
              <a:t>目的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 l="15243" t="2805" r="2078" b="123"/>
          <a:stretch>
            <a:fillRect/>
          </a:stretch>
        </p:blipFill>
        <p:spPr>
          <a:xfrm>
            <a:off x="635" y="-635"/>
            <a:ext cx="914336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02840" y="641350"/>
            <a:ext cx="6539230" cy="1143000"/>
          </a:xfrm>
        </p:spPr>
        <p:txBody>
          <a:bodyPr>
            <a:normAutofit fontScale="90000"/>
          </a:bodyPr>
          <a:lstStyle/>
          <a:p>
            <a:r>
              <a:rPr lang="zh-CN" altLang="en-US" sz="6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思考回顾：</a:t>
            </a:r>
            <a:br>
              <a:rPr lang="zh-CN" altLang="en-US" sz="6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</a:br>
            <a:r>
              <a:rPr lang="zh-CN" altLang="en-US" sz="6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（旧人——新人）</a:t>
            </a:r>
            <a:endParaRPr lang="zh-CN" altLang="en-US" sz="66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07590" y="1957070"/>
            <a:ext cx="5910580" cy="41471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600" b="1" dirty="0" smtClean="0">
                <a:sym typeface="+mn-ea"/>
              </a:rPr>
              <a:t>      </a:t>
            </a:r>
            <a:r>
              <a:rPr lang="zh-CN" altLang="en-US" sz="3600" b="1" dirty="0" smtClean="0">
                <a:sym typeface="+mn-ea"/>
              </a:rPr>
              <a:t>思考问题</a:t>
            </a:r>
            <a:r>
              <a:rPr lang="zh-CN" altLang="zh-CN" sz="3600" b="1" dirty="0" smtClean="0">
                <a:sym typeface="+mn-ea"/>
              </a:rPr>
              <a:t>：</a:t>
            </a:r>
          </a:p>
          <a:p>
            <a:pPr marL="0" indent="0">
              <a:buNone/>
            </a:pPr>
            <a:r>
              <a:rPr lang="zh-CN" altLang="zh-CN" sz="40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请</a:t>
            </a:r>
            <a:r>
              <a:rPr lang="zh-CN" altLang="zh-CN" sz="4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大家合上圣经，回忆一下保罗劝信徒：</a:t>
            </a:r>
          </a:p>
          <a:p>
            <a:pPr marL="0" indent="0">
              <a:buNone/>
            </a:pPr>
            <a: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“</a:t>
            </a:r>
            <a:r>
              <a:rPr lang="zh-CN" altLang="zh-CN" sz="4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不要什么</a:t>
            </a:r>
            <a: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”</a:t>
            </a:r>
            <a:r>
              <a:rPr lang="zh-CN" altLang="zh-CN" sz="4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？为什么？</a:t>
            </a:r>
          </a:p>
          <a:p>
            <a:pPr marL="0" indent="0">
              <a:buNone/>
            </a:pPr>
            <a: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“</a:t>
            </a:r>
            <a:r>
              <a:rPr lang="zh-CN" altLang="zh-CN" sz="4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要什么</a:t>
            </a:r>
            <a: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”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？为什么？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zh-CN" sz="6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回顾——</a:t>
            </a:r>
            <a:r>
              <a:rPr lang="zh-CN" altLang="zh-CN" sz="60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对比</a:t>
            </a:r>
            <a:endParaRPr lang="zh-CN" altLang="en-US" sz="60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323528" y="1055017"/>
          <a:ext cx="8604448" cy="5802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9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7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7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1575"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4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旧人</a:t>
                      </a:r>
                      <a:endParaRPr lang="zh-CN" altLang="en-US" sz="4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4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新人</a:t>
                      </a:r>
                      <a:endParaRPr lang="zh-CN" altLang="en-US" sz="4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113"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因悖逆</a:t>
                      </a:r>
                      <a:r>
                        <a:rPr lang="zh-CN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上帝</a:t>
                      </a:r>
                      <a:r>
                        <a:rPr lang="zh-CN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而死在罪中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因信基督而悔改重生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430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b="1" dirty="0" smtClean="0">
                          <a:solidFill>
                            <a:srgbClr val="C00000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生命</a:t>
                      </a:r>
                      <a:endParaRPr lang="zh-CN" altLang="en-US" sz="3600" b="1" dirty="0">
                        <a:solidFill>
                          <a:srgbClr val="C00000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刚硬无知</a:t>
                      </a:r>
                      <a:endParaRPr lang="zh-CN" altLang="en-US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顺服恶者</a:t>
                      </a:r>
                      <a:endParaRPr lang="en-US" altLang="zh-CN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心地昏暗</a:t>
                      </a:r>
                      <a:endParaRPr lang="en-US" altLang="zh-CN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良心丧尽</a:t>
                      </a:r>
                      <a:endParaRPr lang="en-US" altLang="zh-CN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与</a:t>
                      </a:r>
                      <a:r>
                        <a:rPr lang="zh-CN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上帝</a:t>
                      </a:r>
                      <a:r>
                        <a:rPr lang="zh-CN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隔绝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具</a:t>
                      </a:r>
                      <a:r>
                        <a:rPr lang="zh-CN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上帝</a:t>
                      </a:r>
                      <a:r>
                        <a:rPr lang="zh-CN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形像</a:t>
                      </a:r>
                      <a:endParaRPr lang="en-US" altLang="zh-CN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拥有真理</a:t>
                      </a:r>
                      <a:endParaRPr lang="en-US" altLang="zh-CN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仁义圣洁</a:t>
                      </a:r>
                      <a:endParaRPr lang="en-US" altLang="zh-CN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心志更新</a:t>
                      </a:r>
                      <a:endParaRPr lang="en-US" altLang="zh-CN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与</a:t>
                      </a:r>
                      <a:r>
                        <a:rPr lang="zh-CN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上帝</a:t>
                      </a:r>
                      <a:r>
                        <a:rPr lang="zh-CN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相通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670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b="1" dirty="0" smtClean="0">
                          <a:solidFill>
                            <a:srgbClr val="C00000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行为</a:t>
                      </a:r>
                      <a:endParaRPr lang="zh-CN" altLang="en-US" sz="3600" b="1" dirty="0">
                        <a:solidFill>
                          <a:srgbClr val="C00000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放纵私欲</a:t>
                      </a:r>
                      <a:endParaRPr lang="zh-CN" altLang="en-US" sz="2400" dirty="0"/>
                    </a:p>
                    <a:p>
                      <a:pPr algn="ctr"/>
                      <a:r>
                        <a:rPr lang="zh-CN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贪行污秽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当弃旧行</a:t>
                      </a:r>
                      <a:endParaRPr lang="en-US" altLang="zh-CN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活出新人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635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b="1" dirty="0" smtClean="0">
                          <a:solidFill>
                            <a:srgbClr val="C00000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结局</a:t>
                      </a:r>
                      <a:endParaRPr lang="zh-CN" altLang="en-US" sz="3600" b="1" dirty="0">
                        <a:solidFill>
                          <a:srgbClr val="C00000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私欲迷惑</a:t>
                      </a:r>
                      <a:endParaRPr lang="zh-CN" altLang="en-US" sz="2400" dirty="0"/>
                    </a:p>
                    <a:p>
                      <a:pPr algn="ctr"/>
                      <a:r>
                        <a:rPr lang="zh-CN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渐渐变坏</a:t>
                      </a:r>
                      <a:endParaRPr lang="zh-CN" altLang="en-US" sz="2400" dirty="0"/>
                    </a:p>
                    <a:p>
                      <a:pPr algn="ctr"/>
                      <a:r>
                        <a:rPr lang="zh-CN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沉沦灭亡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在基督里</a:t>
                      </a:r>
                      <a:endParaRPr lang="en-US" altLang="zh-CN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更新变化</a:t>
                      </a:r>
                      <a:endParaRPr lang="en-US" altLang="zh-CN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直到永生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8000"/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zh-CN" sz="4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生活应用讨论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29995" y="1417955"/>
            <a:ext cx="7543800" cy="4526280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en-US" altLang="zh-CN" sz="4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1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4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小组讨论问题</a:t>
            </a:r>
          </a:p>
          <a:p>
            <a:endParaRPr lang="en-US" altLang="zh-CN" sz="40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lang="en-US" altLang="zh-CN" sz="4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2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4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zh-CN" sz="4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在未来的一年中，你决志要改变的“旧人”特质有哪些？</a:t>
            </a:r>
          </a:p>
          <a:p>
            <a:endParaRPr lang="zh-CN" altLang="zh-CN" sz="4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lang="en-US" altLang="zh-CN" sz="4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3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4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zh-CN" sz="4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在未来的一年中，你决志要拥有的“新人”特质有哪些</a:t>
            </a:r>
            <a:r>
              <a:rPr lang="zh-CN" altLang="zh-CN" sz="4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？</a:t>
            </a:r>
            <a:endParaRPr lang="en-US" altLang="zh-CN" sz="40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</a:t>
            </a:r>
            <a:r>
              <a:rPr lang="zh-CN" altLang="en-US" sz="46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填写</a:t>
            </a:r>
            <a:r>
              <a:rPr lang="en-US" altLang="zh-CN" sz="46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</a:t>
            </a:r>
            <a:r>
              <a:rPr lang="zh-CN" altLang="en-US" sz="46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立志卡</a:t>
            </a:r>
            <a:r>
              <a:rPr lang="en-US" altLang="zh-CN" sz="46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</a:p>
          <a:p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1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sz="6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生活应用讨论</a:t>
            </a:r>
            <a:endParaRPr lang="zh-CN" altLang="en-US" sz="66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03648" y="1484784"/>
            <a:ext cx="8445624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zh-CN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立志更新</a:t>
            </a:r>
            <a:r>
              <a:rPr lang="zh-CN" altLang="zh-CN" sz="3600" b="1" dirty="0">
                <a:solidFill>
                  <a:srgbClr val="FF0000"/>
                </a:solidFill>
              </a:rPr>
              <a:t>：</a:t>
            </a:r>
          </a:p>
          <a:p>
            <a:pPr marL="0" indent="0">
              <a:buNone/>
            </a:pPr>
            <a:r>
              <a:rPr lang="zh-CN" altLang="en-US" sz="36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</a:t>
            </a:r>
            <a:r>
              <a:rPr lang="zh-CN" altLang="en-US" sz="3600" b="1" u="sng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</a:t>
            </a:r>
            <a:r>
              <a:rPr lang="zh-CN" altLang="en-US" sz="36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填写</a:t>
            </a:r>
            <a:r>
              <a:rPr lang="en-US" altLang="zh-CN" sz="36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</a:t>
            </a:r>
            <a:r>
              <a:rPr lang="zh-CN" altLang="en-US" sz="36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立志卡</a:t>
            </a:r>
            <a:r>
              <a:rPr lang="en-US" altLang="zh-CN" sz="36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》</a:t>
            </a:r>
            <a:endParaRPr lang="en-US" altLang="zh-CN" sz="36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3600" b="1" dirty="0" smtClean="0">
                <a:sym typeface="+mn-ea"/>
              </a:rPr>
              <a:t>                          </a:t>
            </a:r>
          </a:p>
          <a:p>
            <a:pPr marL="0" indent="0">
              <a:buNone/>
            </a:pPr>
            <a:r>
              <a:rPr lang="en-US" altLang="zh-CN" sz="3600" b="1" dirty="0" smtClean="0">
                <a:sym typeface="+mn-ea"/>
              </a:rPr>
              <a:t>                          1</a:t>
            </a:r>
            <a:r>
              <a:rPr lang="zh-CN" altLang="en-US" sz="3600" b="1" dirty="0" smtClean="0">
                <a:sym typeface="+mn-ea"/>
              </a:rPr>
              <a:t>、找到属灵同伴</a:t>
            </a:r>
            <a:r>
              <a:rPr lang="zh-CN" altLang="zh-CN" sz="3600" b="1" dirty="0" smtClean="0">
                <a:sym typeface="+mn-ea"/>
              </a:rPr>
              <a:t> </a:t>
            </a:r>
            <a:endParaRPr lang="en-US" altLang="zh-CN" sz="3600" b="1" u="sng" dirty="0" smtClean="0"/>
          </a:p>
          <a:p>
            <a:pPr marL="0" indent="0">
              <a:buNone/>
            </a:pPr>
            <a:r>
              <a:rPr lang="en-US" altLang="zh-CN" sz="3600" b="1" dirty="0" smtClean="0">
                <a:sym typeface="+mn-ea"/>
              </a:rPr>
              <a:t>            2</a:t>
            </a:r>
            <a:r>
              <a:rPr lang="zh-CN" altLang="en-US" sz="3600" b="1" dirty="0" smtClean="0">
                <a:sym typeface="+mn-ea"/>
              </a:rPr>
              <a:t>、在众人的见证下，立定心志</a:t>
            </a:r>
            <a:endParaRPr lang="zh-CN" altLang="en-US" sz="3600" b="1" dirty="0"/>
          </a:p>
          <a:p>
            <a:endParaRPr lang="en-US" altLang="zh-CN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zh-CN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讨论完毕之后，小组成员手拉手祷告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31068" b="88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06615" y="3562350"/>
            <a:ext cx="990600" cy="3121660"/>
          </a:xfrm>
        </p:spPr>
        <p:txBody>
          <a:bodyPr>
            <a:normAutofit/>
          </a:bodyPr>
          <a:lstStyle/>
          <a:p>
            <a:r>
              <a:rPr lang="zh-CN" altLang="en-US"/>
              <a:t/>
            </a:r>
            <a:br>
              <a:rPr lang="zh-CN" altLang="en-US"/>
            </a:b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19680000">
            <a:off x="1485900" y="198755"/>
            <a:ext cx="972185" cy="67392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72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9F605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成为新造的人</a:t>
            </a:r>
          </a:p>
        </p:txBody>
      </p:sp>
      <p:sp>
        <p:nvSpPr>
          <p:cNvPr id="6" name="矩形 5"/>
          <p:cNvSpPr/>
          <p:nvPr/>
        </p:nvSpPr>
        <p:spPr>
          <a:xfrm rot="1440000">
            <a:off x="3895725" y="2310765"/>
            <a:ext cx="581977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   </a:t>
            </a:r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制作海报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624736" cy="1143000"/>
          </a:xfrm>
        </p:spPr>
        <p:txBody>
          <a:bodyPr>
            <a:normAutofit/>
          </a:bodyPr>
          <a:lstStyle/>
          <a:p>
            <a:r>
              <a:rPr lang="zh-CN" altLang="en-US" sz="6000" b="1" dirty="0" smtClean="0">
                <a:solidFill>
                  <a:srgbClr val="FF0000"/>
                </a:solidFill>
              </a:rPr>
              <a:t>赞美敬拜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pic>
        <p:nvPicPr>
          <p:cNvPr id="4" name="内容占位符 3" descr="背景图-2.jpg">
            <a:hlinkClick r:id="rId4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181860"/>
            <a:ext cx="5521960" cy="3462020"/>
          </a:xfrm>
        </p:spPr>
      </p:pic>
      <p:sp>
        <p:nvSpPr>
          <p:cNvPr id="6" name="内容占位符 5"/>
          <p:cNvSpPr>
            <a:spLocks noGrp="1"/>
          </p:cNvSpPr>
          <p:nvPr>
            <p:ph sz="half" idx="2"/>
          </p:nvPr>
        </p:nvSpPr>
        <p:spPr>
          <a:xfrm>
            <a:off x="1187629" y="2730500"/>
            <a:ext cx="4038600" cy="2913187"/>
          </a:xfrm>
        </p:spPr>
        <p:txBody>
          <a:bodyPr>
            <a:normAutofit/>
          </a:bodyPr>
          <a:lstStyle/>
          <a:p>
            <a:r>
              <a:rPr lang="zh-CN" altLang="en-US" sz="60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hlinkClick r:id="rId4"/>
              </a:rPr>
              <a:t>破茧而出</a:t>
            </a:r>
            <a:endParaRPr lang="en-US" altLang="zh-CN" sz="6000" b="1" dirty="0" smtClean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1800" dirty="0" smtClean="0"/>
              <a:t>https://www.zanmeishi.com/video/3121.html</a:t>
            </a:r>
            <a:endParaRPr lang="zh-CN" altLang="en-US" sz="1800" dirty="0" smtClean="0"/>
          </a:p>
          <a:p>
            <a:pPr>
              <a:buNone/>
            </a:pPr>
            <a:endParaRPr lang="zh-CN" altLang="en-US" sz="6000" b="1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60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回应诗歌</a:t>
            </a:r>
            <a:endParaRPr lang="zh-CN" altLang="en-US" sz="60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4293096"/>
            <a:ext cx="8075240" cy="1833067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4800" b="1" dirty="0" smtClean="0">
                <a:solidFill>
                  <a:srgbClr val="FF0000"/>
                </a:solidFill>
              </a:rPr>
              <a:t>《</a:t>
            </a:r>
            <a:r>
              <a:rPr lang="zh-CN" altLang="zh-CN" sz="4800" b="1" dirty="0">
                <a:solidFill>
                  <a:srgbClr val="FF0000"/>
                </a:solidFill>
              </a:rPr>
              <a:t>新造的人</a:t>
            </a:r>
            <a:r>
              <a:rPr lang="en-US" altLang="zh-CN" sz="4800" b="1" dirty="0" smtClean="0">
                <a:solidFill>
                  <a:srgbClr val="FF0000"/>
                </a:solidFill>
              </a:rPr>
              <a:t>》</a:t>
            </a:r>
          </a:p>
          <a:p>
            <a:endParaRPr lang="en-US" altLang="zh-CN" dirty="0"/>
          </a:p>
          <a:p>
            <a:r>
              <a:rPr lang="en-US" altLang="zh-CN" u="sng" dirty="0">
                <a:hlinkClick r:id="rId4"/>
              </a:rPr>
              <a:t>https://</a:t>
            </a:r>
            <a:r>
              <a:rPr lang="en-US" altLang="zh-CN" u="sng" dirty="0" smtClean="0">
                <a:hlinkClick r:id="rId4"/>
              </a:rPr>
              <a:t>www.zanmeishi.com/song/23461.html</a:t>
            </a:r>
            <a:endParaRPr lang="en-US" altLang="zh-CN" u="sng" dirty="0" smtClean="0"/>
          </a:p>
          <a:p>
            <a:endParaRPr lang="en-US" altLang="zh-CN" u="sng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alphaModFix amt="5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新造的人背景图-1.jpg">
            <a:hlinkClick r:id="rId4"/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5890895" y="0"/>
            <a:ext cx="3253105" cy="6311265"/>
          </a:xfrm>
        </p:spPr>
      </p:pic>
      <p:sp>
        <p:nvSpPr>
          <p:cNvPr id="3" name="文本框 2"/>
          <p:cNvSpPr txBox="1"/>
          <p:nvPr/>
        </p:nvSpPr>
        <p:spPr>
          <a:xfrm>
            <a:off x="74930" y="0"/>
            <a:ext cx="6278880" cy="1014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60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总结：</a:t>
            </a:r>
            <a:r>
              <a:rPr lang="zh-CN" altLang="en-US" sz="60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新造的人，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4295" y="1014730"/>
            <a:ext cx="5816600" cy="61247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就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是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：</a:t>
            </a:r>
            <a:r>
              <a:rPr lang="zh-CN" altLang="zh-CN" sz="2400" b="1" dirty="0" smtClean="0">
                <a:solidFill>
                  <a:srgbClr val="FF0000"/>
                </a:solidFill>
                <a:sym typeface="+mn-ea"/>
              </a:rPr>
              <a:t>在</a:t>
            </a:r>
            <a:r>
              <a:rPr lang="zh-CN" altLang="zh-CN" sz="2400" b="1" dirty="0">
                <a:solidFill>
                  <a:srgbClr val="FF0000"/>
                </a:solidFill>
                <a:sym typeface="+mn-ea"/>
              </a:rPr>
              <a:t>基督里成为</a:t>
            </a:r>
            <a:r>
              <a:rPr lang="en-US" altLang="zh-CN" sz="2400" b="1" dirty="0">
                <a:solidFill>
                  <a:srgbClr val="FF0000"/>
                </a:solidFill>
                <a:sym typeface="+mn-ea"/>
              </a:rPr>
              <a:t>——</a:t>
            </a:r>
            <a:endParaRPr lang="zh-CN" altLang="zh-CN" sz="2400" b="1" dirty="0">
              <a:solidFill>
                <a:srgbClr val="FF0000"/>
              </a:solidFill>
              <a:sym typeface="+mn-ea"/>
            </a:endParaRPr>
          </a:p>
          <a:p>
            <a:endParaRPr lang="zh-CN" altLang="zh-CN" sz="2400" b="1" dirty="0">
              <a:solidFill>
                <a:srgbClr val="FF0000"/>
              </a:solidFill>
              <a:sym typeface="+mn-ea"/>
            </a:endParaRPr>
          </a:p>
          <a:p>
            <a:r>
              <a:rPr lang="zh-CN" altLang="zh-CN" sz="2400" b="1" dirty="0">
                <a:solidFill>
                  <a:srgbClr val="FF0000"/>
                </a:solidFill>
                <a:sym typeface="+mn-ea"/>
              </a:rPr>
              <a:t>              重新创造的人，</a:t>
            </a:r>
          </a:p>
          <a:p>
            <a:r>
              <a:rPr lang="zh-CN" altLang="zh-CN" sz="2400" b="1" dirty="0">
                <a:solidFill>
                  <a:srgbClr val="FF0000"/>
                </a:solidFill>
                <a:sym typeface="+mn-ea"/>
              </a:rPr>
              <a:t>                                       那就是生命的重造</a:t>
            </a:r>
            <a:r>
              <a:rPr lang="zh-CN" altLang="zh-CN" sz="2400" b="1" dirty="0" smtClean="0">
                <a:solidFill>
                  <a:srgbClr val="FF0000"/>
                </a:solidFill>
                <a:sym typeface="+mn-ea"/>
              </a:rPr>
              <a:t>；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r>
              <a:rPr lang="zh-CN" altLang="zh-CN" sz="2400" b="1" dirty="0">
                <a:solidFill>
                  <a:srgbClr val="FF0000"/>
                </a:solidFill>
                <a:sym typeface="+mn-ea"/>
              </a:rPr>
              <a:t>             改换心怀志愿的人，</a:t>
            </a:r>
          </a:p>
          <a:p>
            <a:r>
              <a:rPr lang="zh-CN" altLang="zh-CN" sz="2400" b="1" dirty="0">
                <a:solidFill>
                  <a:srgbClr val="FF0000"/>
                </a:solidFill>
                <a:sym typeface="+mn-ea"/>
              </a:rPr>
              <a:t>                                  那就是心志上的更换；</a:t>
            </a:r>
          </a:p>
          <a:p>
            <a:r>
              <a:rPr lang="zh-CN" altLang="en-US" sz="2400" b="1" dirty="0">
                <a:solidFill>
                  <a:srgbClr val="FF0000"/>
                </a:solidFill>
              </a:rPr>
              <a:t>              </a:t>
            </a:r>
            <a:r>
              <a:rPr lang="zh-CN" altLang="zh-CN" sz="2400" b="1" dirty="0">
                <a:solidFill>
                  <a:srgbClr val="FF0000"/>
                </a:solidFill>
                <a:sym typeface="+mn-ea"/>
              </a:rPr>
              <a:t>脱离人为的律例，</a:t>
            </a:r>
            <a:r>
              <a:rPr lang="zh-CN" altLang="zh-CN" sz="2400" b="1" dirty="0" smtClean="0">
                <a:solidFill>
                  <a:srgbClr val="FF0000"/>
                </a:solidFill>
                <a:sym typeface="+mn-ea"/>
              </a:rPr>
              <a:t>进入</a:t>
            </a:r>
            <a:r>
              <a:rPr lang="zh-CN" altLang="en-US" sz="2400" b="1" dirty="0" smtClean="0">
                <a:solidFill>
                  <a:srgbClr val="FF0000"/>
                </a:solidFill>
                <a:sym typeface="+mn-ea"/>
              </a:rPr>
              <a:t>上帝</a:t>
            </a:r>
            <a:r>
              <a:rPr lang="zh-CN" altLang="zh-CN" sz="2400" b="1" dirty="0" smtClean="0">
                <a:solidFill>
                  <a:srgbClr val="FF0000"/>
                </a:solidFill>
                <a:sym typeface="+mn-ea"/>
              </a:rPr>
              <a:t>的</a:t>
            </a:r>
            <a:r>
              <a:rPr lang="zh-CN" altLang="zh-CN" sz="2400" b="1" dirty="0">
                <a:solidFill>
                  <a:srgbClr val="FF0000"/>
                </a:solidFill>
                <a:sym typeface="+mn-ea"/>
              </a:rPr>
              <a:t>救</a:t>
            </a:r>
            <a:r>
              <a:rPr lang="zh-CN" altLang="zh-CN" sz="2400" b="1" dirty="0" smtClean="0">
                <a:solidFill>
                  <a:srgbClr val="FF0000"/>
                </a:solidFill>
                <a:sym typeface="+mn-ea"/>
              </a:rPr>
              <a:t>赎</a:t>
            </a:r>
            <a:endParaRPr lang="en-US" altLang="zh-CN" sz="2400" b="1" dirty="0" smtClean="0">
              <a:solidFill>
                <a:srgbClr val="FF0000"/>
              </a:solidFill>
              <a:sym typeface="+mn-ea"/>
            </a:endParaRPr>
          </a:p>
          <a:p>
            <a:r>
              <a:rPr lang="en-US" altLang="zh-CN" sz="2400" b="1" dirty="0" smtClean="0">
                <a:solidFill>
                  <a:srgbClr val="FF0000"/>
                </a:solidFill>
                <a:sym typeface="+mn-ea"/>
              </a:rPr>
              <a:t>                           </a:t>
            </a:r>
            <a:r>
              <a:rPr lang="zh-CN" altLang="zh-CN" sz="2400" b="1" dirty="0" smtClean="0">
                <a:solidFill>
                  <a:srgbClr val="FF0000"/>
                </a:solidFill>
                <a:sym typeface="+mn-ea"/>
              </a:rPr>
              <a:t>的人</a:t>
            </a:r>
            <a:r>
              <a:rPr lang="zh-CN" altLang="zh-CN" sz="2400" b="1" dirty="0">
                <a:solidFill>
                  <a:srgbClr val="FF0000"/>
                </a:solidFill>
                <a:sym typeface="+mn-ea"/>
              </a:rPr>
              <a:t>，那就是地位上的转移</a:t>
            </a:r>
            <a:r>
              <a:rPr lang="zh-CN" altLang="zh-CN" sz="2400" b="1" dirty="0" smtClean="0">
                <a:solidFill>
                  <a:srgbClr val="FF0000"/>
                </a:solidFill>
                <a:sym typeface="+mn-ea"/>
              </a:rPr>
              <a:t>。</a:t>
            </a:r>
          </a:p>
          <a:p>
            <a:r>
              <a:rPr lang="zh-CN" altLang="zh-CN" sz="2400" b="1" dirty="0" smtClean="0">
                <a:solidFill>
                  <a:srgbClr val="FF0000"/>
                </a:solidFill>
                <a:sym typeface="+mn-ea"/>
              </a:rPr>
              <a:t>              </a:t>
            </a:r>
            <a:r>
              <a:rPr lang="zh-CN" altLang="zh-CN" sz="2400" b="1" dirty="0">
                <a:solidFill>
                  <a:srgbClr val="FF0000"/>
                </a:solidFill>
                <a:sym typeface="+mn-ea"/>
              </a:rPr>
              <a:t>脱去世俗的行为，</a:t>
            </a:r>
            <a:r>
              <a:rPr lang="zh-CN" altLang="zh-CN" sz="2400" b="1" dirty="0" smtClean="0">
                <a:solidFill>
                  <a:srgbClr val="FF0000"/>
                </a:solidFill>
                <a:sym typeface="+mn-ea"/>
              </a:rPr>
              <a:t>穿上</a:t>
            </a:r>
            <a:r>
              <a:rPr lang="zh-CN" altLang="en-US" sz="2400" b="1" dirty="0" smtClean="0">
                <a:solidFill>
                  <a:srgbClr val="FF0000"/>
                </a:solidFill>
                <a:sym typeface="+mn-ea"/>
              </a:rPr>
              <a:t>上帝</a:t>
            </a:r>
            <a:r>
              <a:rPr lang="zh-CN" altLang="zh-CN" sz="2400" b="1" dirty="0" smtClean="0">
                <a:solidFill>
                  <a:srgbClr val="FF0000"/>
                </a:solidFill>
                <a:sym typeface="+mn-ea"/>
              </a:rPr>
              <a:t>的</a:t>
            </a:r>
            <a:r>
              <a:rPr lang="zh-CN" altLang="zh-CN" sz="2400" b="1" dirty="0">
                <a:solidFill>
                  <a:srgbClr val="FF0000"/>
                </a:solidFill>
                <a:sym typeface="+mn-ea"/>
              </a:rPr>
              <a:t>智能，</a:t>
            </a:r>
          </a:p>
          <a:p>
            <a:r>
              <a:rPr lang="zh-CN" altLang="zh-CN" sz="2400" b="1" dirty="0">
                <a:solidFill>
                  <a:srgbClr val="FF0000"/>
                </a:solidFill>
                <a:sym typeface="+mn-ea"/>
              </a:rPr>
              <a:t>                                      那就是知识上的更新。</a:t>
            </a:r>
            <a:endParaRPr lang="zh-CN" altLang="en-US" sz="2400" b="1" dirty="0">
              <a:solidFill>
                <a:srgbClr val="FF0000"/>
              </a:solidFill>
              <a:sym typeface="+mn-ea"/>
            </a:endParaRPr>
          </a:p>
          <a:p>
            <a:r>
              <a:rPr lang="zh-CN" altLang="zh-CN" sz="2400" b="1" dirty="0">
                <a:solidFill>
                  <a:srgbClr val="FF0000"/>
                </a:solidFill>
                <a:sym typeface="+mn-ea"/>
              </a:rPr>
              <a:t>          重新取回因亚当所失去的上帝的形像，</a:t>
            </a:r>
          </a:p>
          <a:p>
            <a:r>
              <a:rPr lang="zh-CN" altLang="zh-CN" sz="2400" b="1" dirty="0">
                <a:solidFill>
                  <a:srgbClr val="FF0000"/>
                </a:solidFill>
                <a:sym typeface="+mn-ea"/>
              </a:rPr>
              <a:t>                                  </a:t>
            </a:r>
            <a:r>
              <a:rPr lang="zh-CN" altLang="zh-CN" sz="2400" b="1" dirty="0" smtClean="0">
                <a:solidFill>
                  <a:srgbClr val="FF0000"/>
                </a:solidFill>
                <a:sym typeface="+mn-ea"/>
              </a:rPr>
              <a:t>  </a:t>
            </a:r>
            <a:r>
              <a:rPr lang="zh-CN" altLang="zh-CN" sz="2400" b="1" dirty="0">
                <a:solidFill>
                  <a:srgbClr val="FF0000"/>
                </a:solidFill>
                <a:sym typeface="+mn-ea"/>
              </a:rPr>
              <a:t>那</a:t>
            </a:r>
            <a:r>
              <a:rPr lang="zh-CN" altLang="zh-CN" sz="2400" b="1" dirty="0" smtClean="0">
                <a:solidFill>
                  <a:srgbClr val="FF0000"/>
                </a:solidFill>
                <a:sym typeface="+mn-ea"/>
              </a:rPr>
              <a:t>就是</a:t>
            </a:r>
            <a:r>
              <a:rPr lang="zh-CN" altLang="en-US" sz="2400" b="1" dirty="0" smtClean="0">
                <a:solidFill>
                  <a:srgbClr val="FF0000"/>
                </a:solidFill>
                <a:sym typeface="+mn-ea"/>
              </a:rPr>
              <a:t>上帝</a:t>
            </a:r>
            <a:r>
              <a:rPr lang="zh-CN" altLang="zh-CN" sz="2400" b="1" dirty="0" smtClean="0">
                <a:solidFill>
                  <a:srgbClr val="FF0000"/>
                </a:solidFill>
                <a:sym typeface="+mn-ea"/>
              </a:rPr>
              <a:t>形像</a:t>
            </a:r>
            <a:r>
              <a:rPr lang="zh-CN" altLang="zh-CN" sz="2400" b="1" dirty="0">
                <a:solidFill>
                  <a:srgbClr val="FF0000"/>
                </a:solidFill>
                <a:sym typeface="+mn-ea"/>
              </a:rPr>
              <a:t>的复现</a:t>
            </a:r>
            <a:r>
              <a:rPr lang="zh-CN" altLang="zh-CN" sz="2400" b="1" dirty="0" smtClean="0">
                <a:solidFill>
                  <a:srgbClr val="FF0000"/>
                </a:solidFill>
                <a:sym typeface="+mn-ea"/>
              </a:rPr>
              <a:t>。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r>
              <a:rPr lang="zh-CN" altLang="zh-CN" sz="2400" b="1" dirty="0">
                <a:solidFill>
                  <a:srgbClr val="FF0000"/>
                </a:solidFill>
                <a:sym typeface="+mn-ea"/>
              </a:rPr>
              <a:t>        </a:t>
            </a:r>
            <a:r>
              <a:rPr lang="zh-CN" altLang="zh-CN" sz="2400" b="1" dirty="0" smtClean="0">
                <a:solidFill>
                  <a:srgbClr val="FF0000"/>
                </a:solidFill>
                <a:sym typeface="+mn-ea"/>
              </a:rPr>
              <a:t>  </a:t>
            </a:r>
            <a:r>
              <a:rPr lang="zh-CN" altLang="zh-CN" sz="2400" b="1" dirty="0">
                <a:solidFill>
                  <a:srgbClr val="FF0000"/>
                </a:solidFill>
                <a:sym typeface="+mn-ea"/>
              </a:rPr>
              <a:t>藉着洗礼归入他的死，</a:t>
            </a:r>
            <a:r>
              <a:rPr lang="zh-CN" altLang="zh-CN" sz="2400" b="1" dirty="0" smtClean="0">
                <a:solidFill>
                  <a:srgbClr val="FF0000"/>
                </a:solidFill>
                <a:sym typeface="+mn-ea"/>
              </a:rPr>
              <a:t>进入</a:t>
            </a:r>
            <a:r>
              <a:rPr lang="zh-CN" altLang="en-US" sz="2400" b="1" dirty="0" smtClean="0">
                <a:solidFill>
                  <a:srgbClr val="FF0000"/>
                </a:solidFill>
                <a:sym typeface="+mn-ea"/>
              </a:rPr>
              <a:t>上帝</a:t>
            </a:r>
            <a:r>
              <a:rPr lang="zh-CN" altLang="zh-CN" sz="2400" b="1" dirty="0" smtClean="0">
                <a:solidFill>
                  <a:srgbClr val="FF0000"/>
                </a:solidFill>
                <a:sym typeface="+mn-ea"/>
              </a:rPr>
              <a:t>的</a:t>
            </a:r>
            <a:r>
              <a:rPr lang="zh-CN" altLang="zh-CN" sz="2400" b="1" dirty="0">
                <a:solidFill>
                  <a:srgbClr val="FF0000"/>
                </a:solidFill>
                <a:sym typeface="+mn-ea"/>
              </a:rPr>
              <a:t>荣</a:t>
            </a:r>
          </a:p>
          <a:p>
            <a:r>
              <a:rPr lang="zh-CN" altLang="zh-CN" sz="2400" b="1" dirty="0">
                <a:solidFill>
                  <a:srgbClr val="FF0000"/>
                </a:solidFill>
                <a:sym typeface="+mn-ea"/>
              </a:rPr>
              <a:t>                   耀成为新人，那就是行为的转变</a:t>
            </a:r>
            <a:r>
              <a:rPr lang="zh-CN" altLang="zh-CN" sz="2400" b="1" dirty="0" smtClean="0">
                <a:solidFill>
                  <a:srgbClr val="FF0000"/>
                </a:solidFill>
                <a:sym typeface="+mn-ea"/>
              </a:rPr>
              <a:t>。</a:t>
            </a:r>
            <a:endParaRPr lang="en-US" altLang="zh-CN" sz="2400" b="1" dirty="0" smtClean="0"/>
          </a:p>
          <a:p>
            <a:endParaRPr lang="en-US" altLang="zh-CN" sz="2400" b="1" dirty="0" smtClean="0"/>
          </a:p>
          <a:p>
            <a:endParaRPr lang="en-US" altLang="zh-CN" sz="2400" b="1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课件\EPH 4 17-24-picture-F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220200" cy="648072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07504" y="6237312"/>
            <a:ext cx="899592" cy="2880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800" dirty="0" smtClean="0"/>
              <a:t>圖表設計：蘇姐</a:t>
            </a:r>
            <a:endParaRPr lang="en-US" sz="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alphaModFix amt="5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新造的人背景图-1.jpg">
            <a:hlinkClick r:id="rId4"/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183380" y="294640"/>
            <a:ext cx="4770120" cy="6311265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375435"/>
            <a:ext cx="3960440" cy="1143000"/>
          </a:xfrm>
        </p:spPr>
        <p:txBody>
          <a:bodyPr>
            <a:noAutofit/>
          </a:bodyPr>
          <a:lstStyle/>
          <a:p>
            <a:r>
              <a:rPr lang="zh-CN" altLang="en-US" sz="11500" b="1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祷告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187450" y="274955"/>
            <a:ext cx="6624955" cy="888365"/>
          </a:xfrm>
        </p:spPr>
        <p:txBody>
          <a:bodyPr>
            <a:normAutofit fontScale="90000"/>
          </a:bodyPr>
          <a:lstStyle/>
          <a:p>
            <a:r>
              <a:rPr lang="zh-CN" altLang="en-US" sz="6000" b="1" dirty="0" smtClean="0">
                <a:solidFill>
                  <a:srgbClr val="FF0000"/>
                </a:solidFill>
              </a:rPr>
              <a:t>探索与发现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pic>
        <p:nvPicPr>
          <p:cNvPr id="4" name="内容占位符 3" descr="背景图-2.jpg">
            <a:hlinkClick r:id="rId4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564904"/>
            <a:ext cx="5521768" cy="2664296"/>
          </a:xfrm>
        </p:spPr>
      </p:pic>
      <p:sp>
        <p:nvSpPr>
          <p:cNvPr id="6" name="内容占位符 5"/>
          <p:cNvSpPr>
            <a:spLocks noGrp="1"/>
          </p:cNvSpPr>
          <p:nvPr>
            <p:ph sz="half" idx="2"/>
          </p:nvPr>
        </p:nvSpPr>
        <p:spPr>
          <a:xfrm>
            <a:off x="514985" y="1417955"/>
            <a:ext cx="8066405" cy="41763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4400" b="1" dirty="0" smtClean="0">
                <a:solidFill>
                  <a:srgbClr val="0E0EC2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1</a:t>
            </a:r>
            <a:r>
              <a:rPr lang="zh-CN" altLang="en-US" sz="4400" b="1" dirty="0" smtClean="0">
                <a:solidFill>
                  <a:srgbClr val="0E0EC2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、主题：“破茧而出”</a:t>
            </a:r>
            <a:endParaRPr lang="en-US" altLang="zh-CN" sz="4400" b="1" dirty="0" smtClean="0">
              <a:solidFill>
                <a:srgbClr val="0E0EC2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>
              <a:buNone/>
            </a:pPr>
            <a:r>
              <a:rPr lang="en-US" altLang="zh-CN" sz="4400" b="1" dirty="0" smtClean="0">
                <a:solidFill>
                  <a:srgbClr val="0E0EC2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2</a:t>
            </a:r>
            <a:r>
              <a:rPr lang="zh-CN" altLang="en-US" sz="4400" b="1" dirty="0" smtClean="0">
                <a:solidFill>
                  <a:srgbClr val="0E0EC2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、时间：</a:t>
            </a:r>
            <a:r>
              <a:rPr lang="en-US" altLang="zh-CN" sz="4400" b="1" dirty="0" smtClean="0">
                <a:solidFill>
                  <a:srgbClr val="0E0EC2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10</a:t>
            </a:r>
            <a:r>
              <a:rPr lang="zh-CN" altLang="en-US" sz="4400" b="1" dirty="0" smtClean="0">
                <a:solidFill>
                  <a:srgbClr val="0E0EC2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分钟</a:t>
            </a:r>
            <a:endParaRPr lang="en-US" altLang="zh-CN" sz="4400" b="1" dirty="0" smtClean="0">
              <a:solidFill>
                <a:srgbClr val="0E0EC2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>
              <a:buNone/>
            </a:pPr>
            <a:r>
              <a:rPr lang="en-US" altLang="zh-CN" sz="4400" b="1" dirty="0" smtClean="0">
                <a:solidFill>
                  <a:srgbClr val="0E0EC2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3</a:t>
            </a:r>
            <a:r>
              <a:rPr lang="zh-CN" altLang="en-US" sz="4400" b="1" dirty="0" smtClean="0">
                <a:solidFill>
                  <a:srgbClr val="0E0EC2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、工具：智能手机</a:t>
            </a:r>
            <a:r>
              <a:rPr lang="en-US" altLang="zh-CN" sz="4400" b="1" dirty="0" smtClean="0">
                <a:solidFill>
                  <a:srgbClr val="0E0EC2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2</a:t>
            </a:r>
            <a:r>
              <a:rPr lang="zh-CN" altLang="en-US" sz="4400" b="1" dirty="0" smtClean="0">
                <a:solidFill>
                  <a:srgbClr val="0E0EC2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部，笔，纸</a:t>
            </a:r>
            <a:endParaRPr lang="en-US" altLang="zh-CN" sz="4400" b="1" dirty="0" smtClean="0">
              <a:solidFill>
                <a:srgbClr val="0E0EC2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>
              <a:buNone/>
            </a:pPr>
            <a:r>
              <a:rPr lang="en-US" altLang="zh-CN" sz="4400" b="1" dirty="0" smtClean="0">
                <a:solidFill>
                  <a:srgbClr val="0E0EC2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4</a:t>
            </a:r>
            <a:r>
              <a:rPr lang="zh-CN" altLang="en-US" sz="4400" b="1" dirty="0" smtClean="0">
                <a:solidFill>
                  <a:srgbClr val="0E0EC2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、要求：记录各阶段的环境、特点及过程，并将研究结果准备呈现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>
                <a:alpha val="39000"/>
              </a:srgbClr>
            </a:gs>
            <a:gs pos="91000">
              <a:schemeClr val="accent3">
                <a:lumMod val="60000"/>
                <a:lumOff val="40000"/>
              </a:schemeClr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73616" cy="1296144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参考格式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>
          <a:xfrm>
            <a:off x="457200" y="1988841"/>
            <a:ext cx="8075240" cy="864096"/>
          </a:xfrm>
        </p:spPr>
        <p:txBody>
          <a:bodyPr>
            <a:normAutofit fontScale="80000" lnSpcReduction="10000"/>
          </a:bodyPr>
          <a:lstStyle/>
          <a:p>
            <a:r>
              <a:rPr lang="zh-CN" altLang="zh-CN" sz="4400" b="1" dirty="0" smtClean="0">
                <a:solidFill>
                  <a:srgbClr val="FF0000"/>
                </a:solidFill>
              </a:rPr>
              <a:t>探讨</a:t>
            </a:r>
            <a:r>
              <a:rPr lang="zh-CN" altLang="en-US" sz="4400" b="1" dirty="0" smtClean="0">
                <a:solidFill>
                  <a:srgbClr val="FF0000"/>
                </a:solidFill>
              </a:rPr>
              <a:t>内容：</a:t>
            </a:r>
            <a:r>
              <a:rPr lang="zh-CN" altLang="en-US" sz="3600" b="1" dirty="0" smtClean="0">
                <a:solidFill>
                  <a:srgbClr val="002060"/>
                </a:solidFill>
              </a:rPr>
              <a:t>（最好以思维导图的方式来记录）</a:t>
            </a:r>
            <a:endParaRPr lang="zh-CN" altLang="zh-CN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ph sz="half" idx="2"/>
            <p:custDataLst>
              <p:tags r:id="rId1"/>
            </p:custDataLst>
          </p:nvPr>
        </p:nvGraphicFramePr>
        <p:xfrm>
          <a:off x="0" y="1844825"/>
          <a:ext cx="9144000" cy="4586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7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2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9616">
                <a:tc>
                  <a:txBody>
                    <a:bodyPr/>
                    <a:lstStyle/>
                    <a:p>
                      <a:r>
                        <a:rPr lang="zh-CN" altLang="zh-CN" sz="28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项目</a:t>
                      </a:r>
                      <a:endParaRPr lang="zh-CN" alt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zh-CN" sz="28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观察描述</a:t>
                      </a:r>
                      <a:endParaRPr lang="zh-CN" alt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zh-CN" sz="28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理性认知</a:t>
                      </a:r>
                      <a:endParaRPr lang="zh-CN" alt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zh-CN" sz="28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提出观察出的问题</a:t>
                      </a:r>
                      <a:endParaRPr lang="zh-CN" alt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5634">
                <a:tc>
                  <a:txBody>
                    <a:bodyPr/>
                    <a:lstStyle/>
                    <a:p>
                      <a:r>
                        <a:rPr lang="zh-CN" altLang="zh-CN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蛹</a:t>
                      </a:r>
                      <a:endParaRPr lang="zh-CN" altLang="en-US" sz="2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zh-CN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原有的生命体</a:t>
                      </a:r>
                      <a:endParaRPr lang="zh-CN" altLang="en-US" sz="2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sz="2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1589">
                <a:tc>
                  <a:txBody>
                    <a:bodyPr/>
                    <a:lstStyle/>
                    <a:p>
                      <a:r>
                        <a:rPr lang="zh-CN" altLang="zh-CN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转化过程</a:t>
                      </a:r>
                      <a:endParaRPr lang="zh-CN" altLang="en-US" sz="2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zh-CN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经过环境改变、生命体发生改变</a:t>
                      </a:r>
                      <a:endParaRPr lang="zh-CN" sz="14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endParaRPr lang="zh-CN" altLang="en-US" sz="2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616">
                <a:tc>
                  <a:txBody>
                    <a:bodyPr/>
                    <a:lstStyle/>
                    <a:p>
                      <a:r>
                        <a:rPr lang="zh-CN" altLang="zh-CN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昆虫（蝴蝶）</a:t>
                      </a:r>
                      <a:endParaRPr lang="zh-CN" altLang="en-US" sz="2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sz="2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zh-CN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破茧后新的生命</a:t>
                      </a:r>
                      <a:endParaRPr lang="zh-CN" altLang="en-US" sz="2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260014" y="383317"/>
            <a:ext cx="6624736" cy="1143000"/>
          </a:xfrm>
        </p:spPr>
        <p:txBody>
          <a:bodyPr>
            <a:normAutofit/>
          </a:bodyPr>
          <a:lstStyle/>
          <a:p>
            <a:r>
              <a:rPr lang="zh-CN" altLang="en-US" sz="60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成果呈现</a:t>
            </a:r>
            <a:endParaRPr lang="zh-CN" altLang="en-US" sz="60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内容占位符 3" descr="背景图-2.jpg">
            <a:hlinkClick r:id="rId4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564904"/>
            <a:ext cx="5521768" cy="2664296"/>
          </a:xfrm>
        </p:spPr>
      </p:pic>
      <p:sp>
        <p:nvSpPr>
          <p:cNvPr id="6" name="内容占位符 5"/>
          <p:cNvSpPr>
            <a:spLocks noGrp="1"/>
          </p:cNvSpPr>
          <p:nvPr>
            <p:ph sz="half" idx="2"/>
          </p:nvPr>
        </p:nvSpPr>
        <p:spPr>
          <a:xfrm>
            <a:off x="704215" y="2348865"/>
            <a:ext cx="7889240" cy="30962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5400" b="1" dirty="0" smtClean="0">
                <a:solidFill>
                  <a:srgbClr val="0E0EC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1、阶段：   “</a:t>
            </a:r>
            <a:r>
              <a:rPr lang="zh-CN" altLang="en-US" sz="5400" b="1" dirty="0" smtClean="0">
                <a:solidFill>
                  <a:srgbClr val="0E0EC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茧</a:t>
            </a:r>
            <a:r>
              <a:rPr lang="zh-CN" altLang="en-US" sz="5400" b="1" dirty="0" smtClean="0">
                <a:solidFill>
                  <a:srgbClr val="0E0EC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  <a:endParaRPr lang="en-US" altLang="zh-CN" sz="5400" b="1" dirty="0" smtClean="0">
              <a:solidFill>
                <a:srgbClr val="0E0EC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None/>
            </a:pPr>
            <a:r>
              <a:rPr lang="en-US" altLang="zh-CN" sz="5400" b="1" dirty="0" smtClean="0">
                <a:solidFill>
                  <a:srgbClr val="0E0EC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5400" b="1" dirty="0" smtClean="0">
                <a:solidFill>
                  <a:srgbClr val="0E0EC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、阶段：   “</a:t>
            </a:r>
            <a:r>
              <a:rPr lang="zh-CN" altLang="en-US" sz="5400" b="1" dirty="0" smtClean="0">
                <a:solidFill>
                  <a:srgbClr val="0E0EC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破</a:t>
            </a:r>
            <a:r>
              <a:rPr lang="zh-CN" altLang="en-US" sz="5400" b="1" dirty="0" smtClean="0">
                <a:solidFill>
                  <a:srgbClr val="0E0EC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  <a:endParaRPr lang="en-US" altLang="zh-CN" sz="5400" b="1" dirty="0" smtClean="0">
              <a:solidFill>
                <a:srgbClr val="0E0EC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None/>
            </a:pPr>
            <a:r>
              <a:rPr lang="en-US" altLang="zh-CN" sz="5400" b="1" dirty="0" smtClean="0">
                <a:solidFill>
                  <a:srgbClr val="0E0EC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5400" b="1" dirty="0" smtClean="0">
                <a:solidFill>
                  <a:srgbClr val="0E0EC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、阶段：   “出”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 smtClean="0">
                <a:solidFill>
                  <a:srgbClr val="C00000"/>
                </a:solidFill>
              </a:rPr>
              <a:t>观赏短片：</a:t>
            </a:r>
            <a:r>
              <a:rPr lang="zh-CN" altLang="zh-CN" sz="5400" b="1" dirty="0" smtClean="0">
                <a:solidFill>
                  <a:srgbClr val="C00000"/>
                </a:solidFill>
              </a:rPr>
              <a:t>《生命的转变》</a:t>
            </a:r>
            <a:endParaRPr lang="zh-CN" altLang="en-US" sz="5400" b="1" dirty="0">
              <a:solidFill>
                <a:srgbClr val="C00000"/>
              </a:solidFill>
            </a:endParaRPr>
          </a:p>
        </p:txBody>
      </p:sp>
      <p:pic>
        <p:nvPicPr>
          <p:cNvPr id="4" name="内容占位符 3" descr="破茧而出-1.jpg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" y="1340768"/>
            <a:ext cx="9143999" cy="5257800"/>
          </a:xfrm>
        </p:spPr>
      </p:pic>
      <p:sp>
        <p:nvSpPr>
          <p:cNvPr id="5" name="矩形 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zh-CN" dirty="0" smtClean="0"/>
              <a:t>https://v.youku.com/v_show/id_XMTUyNjQ4ODQyNA==.html?spm=a2h0k.11417342.soresults.dtitle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>
                <a:alpha val="39000"/>
              </a:srgbClr>
            </a:gs>
            <a:gs pos="87000">
              <a:schemeClr val="accent3">
                <a:lumMod val="60000"/>
                <a:lumOff val="40000"/>
              </a:schemeClr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rcRect l="13721" t="10216" r="13215" b="13811"/>
          <a:stretch>
            <a:fillRect/>
          </a:stretch>
        </p:blipFill>
        <p:spPr>
          <a:xfrm>
            <a:off x="446405" y="1600835"/>
            <a:ext cx="8200390" cy="483425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68705" y="923925"/>
            <a:ext cx="6955790" cy="119888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76200" dist="12700" dir="7200000" sy="-23000" kx="800400" algn="br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 extrusionH="50800"/>
        </p:spPr>
        <p:txBody>
          <a:bodyPr wrap="square" rtlCol="0" anchor="t">
            <a:prstTxWarp prst="textArchUp">
              <a:avLst>
                <a:gd name="adj" fmla="val 10841296"/>
              </a:avLst>
            </a:prstTxWarp>
            <a:spAutoFit/>
          </a:bodyPr>
          <a:lstStyle/>
          <a:p>
            <a:pPr algn="ctr"/>
            <a:r>
              <a:rPr lang="zh-CN" altLang="en-US" sz="11500" b="1">
                <a:ln w="34925" cmpd="sng">
                  <a:solidFill>
                    <a:schemeClr val="accent2"/>
                  </a:solidFill>
                  <a:prstDash val="sysDot"/>
                  <a:beve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激情  加分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>
                <a:alpha val="39000"/>
              </a:srgbClr>
            </a:gs>
            <a:gs pos="87000">
              <a:schemeClr val="accent3">
                <a:lumMod val="60000"/>
                <a:lumOff val="40000"/>
              </a:schemeClr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725170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第一阶段的探究中： 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>
          <a:xfrm>
            <a:off x="457835" y="1165860"/>
            <a:ext cx="4525010" cy="52908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你们对原有的生命体有什么不一样的理解？</a:t>
            </a:r>
            <a:endParaRPr lang="zh-CN" altLang="en-US" sz="3100" b="1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35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(</a:t>
            </a:r>
            <a:r>
              <a:rPr lang="en-US" altLang="zh-CN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a) </a:t>
            </a:r>
            <a:r>
              <a:rPr lang="zh-CN" altLang="zh-CN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“原有的生命体”是指的什么？</a:t>
            </a:r>
          </a:p>
          <a:p>
            <a:endParaRPr lang="zh-CN" altLang="zh-CN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(b</a:t>
            </a:r>
            <a:r>
              <a:rPr lang="en-US" altLang="zh-CN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)</a:t>
            </a:r>
            <a:r>
              <a:rPr lang="zh-CN" altLang="zh-CN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虫可以选择成为不结茧的“蛹”吗？为什么？</a:t>
            </a:r>
          </a:p>
        </p:txBody>
      </p:sp>
      <p:pic>
        <p:nvPicPr>
          <p:cNvPr id="32772" name="Picture 4" descr="https://goss.veer.com/creative/vcg/veer/800water/veer-101470606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2845" y="1282065"/>
            <a:ext cx="3601720" cy="5031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>
                <a:alpha val="39000"/>
              </a:srgbClr>
            </a:gs>
            <a:gs pos="87000">
              <a:schemeClr val="accent3">
                <a:lumMod val="60000"/>
                <a:lumOff val="40000"/>
              </a:schemeClr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725170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第二阶段的探究中 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>
          <a:xfrm>
            <a:off x="356870" y="1000760"/>
            <a:ext cx="4740275" cy="5441315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buClrTx/>
              <a:buSzTx/>
              <a:buNone/>
            </a:pPr>
            <a:r>
              <a:rPr lang="zh-CN" altLang="en-US" sz="51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观察从蛹到蝶的转换过程，变需要付出什么？</a:t>
            </a:r>
            <a:r>
              <a:rPr lang="zh-CN" altLang="en-US" sz="45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</a:t>
            </a:r>
          </a:p>
          <a:p>
            <a:pPr marL="0" indent="0" algn="l">
              <a:buClrTx/>
              <a:buSzTx/>
              <a:buNone/>
            </a:pPr>
            <a:endParaRPr lang="zh-CN" altLang="en-US" sz="4500" b="1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marL="0" indent="0" algn="l">
              <a:buClrTx/>
              <a:buSzTx/>
              <a:buNone/>
            </a:pPr>
            <a:r>
              <a:rPr lang="zh-CN" altLang="en-US" sz="40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(a) </a:t>
            </a:r>
            <a:r>
              <a:rPr lang="zh-CN" altLang="en-US" sz="40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“蜕变”过程中的挣扎对你们有什么不同感受？</a:t>
            </a:r>
          </a:p>
          <a:p>
            <a:pPr algn="l">
              <a:buClrTx/>
              <a:buSzTx/>
            </a:pPr>
            <a:endParaRPr lang="zh-CN" altLang="en-US" sz="4000" b="1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marL="0" indent="0" algn="l">
              <a:buClrTx/>
              <a:buSzTx/>
              <a:buNone/>
            </a:pPr>
            <a:r>
              <a:rPr lang="zh-CN" altLang="en-US" sz="40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(b) </a:t>
            </a:r>
            <a:r>
              <a:rPr lang="zh-CN" altLang="en-US" sz="40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在“蜕变”过程中，有没有借助任何外力？为什么？</a:t>
            </a:r>
          </a:p>
        </p:txBody>
      </p:sp>
      <p:pic>
        <p:nvPicPr>
          <p:cNvPr id="32772" name="Picture 4" descr="https://goss.veer.com/creative/vcg/veer/800water/veer-101470606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2845" y="1165860"/>
            <a:ext cx="3601720" cy="452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b564787-f834-42f8-a817-3aad276c60d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09717004"/>
  <p:tag name="KSO_WM_UNIT_PLACING_PICTURE_USER_VIEWPORT" val="{&quot;height&quot;:4500,&quot;width&quot;:808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09717004"/>
  <p:tag name="KSO_WM_UNIT_PLACING_PICTURE_USER_VIEWPORT" val="{&quot;height&quot;:4500,&quot;width&quot;:808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7604dd1-5fcb-498b-801e-1efe2a068f62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2842</Words>
  <Application>Microsoft Office PowerPoint</Application>
  <PresentationFormat>On-screen Show (4:3)</PresentationFormat>
  <Paragraphs>191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微软雅黑</vt:lpstr>
      <vt:lpstr>宋体</vt:lpstr>
      <vt:lpstr>华文楷体</vt:lpstr>
      <vt:lpstr>华文行楷</vt:lpstr>
      <vt:lpstr>华文新魏</vt:lpstr>
      <vt:lpstr>Arial</vt:lpstr>
      <vt:lpstr>Calibri</vt:lpstr>
      <vt:lpstr>Times New Roman</vt:lpstr>
      <vt:lpstr>Office 主题</vt:lpstr>
      <vt:lpstr>新造的人</vt:lpstr>
      <vt:lpstr>赞美敬拜</vt:lpstr>
      <vt:lpstr>探索与发现</vt:lpstr>
      <vt:lpstr>参考格式</vt:lpstr>
      <vt:lpstr>成果呈现</vt:lpstr>
      <vt:lpstr>观赏短片：《生命的转变》</vt:lpstr>
      <vt:lpstr>PowerPoint Presentation</vt:lpstr>
      <vt:lpstr>第一阶段的探究中： </vt:lpstr>
      <vt:lpstr>第二阶段的探究中 </vt:lpstr>
      <vt:lpstr>第三阶段的探究中： </vt:lpstr>
      <vt:lpstr>PowerPoint Presentation</vt:lpstr>
      <vt:lpstr>  课间           休息</vt:lpstr>
      <vt:lpstr>经文解析</vt:lpstr>
      <vt:lpstr>经文背景介绍</vt:lpstr>
      <vt:lpstr>思考回顾： （旧人——新人）</vt:lpstr>
      <vt:lpstr>回顾——对比</vt:lpstr>
      <vt:lpstr>生活应用讨论</vt:lpstr>
      <vt:lpstr>生活应用讨论</vt:lpstr>
      <vt:lpstr> </vt:lpstr>
      <vt:lpstr>回应诗歌</vt:lpstr>
      <vt:lpstr>PowerPoint Presentation</vt:lpstr>
      <vt:lpstr>PowerPoint Presentation</vt:lpstr>
      <vt:lpstr>祷告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新造的人</dc:title>
  <dc:creator>china</dc:creator>
  <cp:lastModifiedBy>BL</cp:lastModifiedBy>
  <cp:revision>54</cp:revision>
  <dcterms:created xsi:type="dcterms:W3CDTF">2019-03-05T06:14:00Z</dcterms:created>
  <dcterms:modified xsi:type="dcterms:W3CDTF">2020-05-27T13:58:03Z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